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9">
  <p:sldMasterIdLst>
    <p:sldMasterId id="2147483648" r:id="rId1"/>
  </p:sldMasterIdLst>
  <p:notesMasterIdLst>
    <p:notesMasterId r:id="rId8"/>
  </p:notesMasterIdLst>
  <p:sldIdLst>
    <p:sldId id="256" r:id="rId3"/>
    <p:sldId id="278" r:id="rId4"/>
    <p:sldId id="259" r:id="rId5"/>
    <p:sldId id="275" r:id="rId6"/>
    <p:sldId id="273" r:id="rId7"/>
    <p:sldId id="257" r:id="rId9"/>
    <p:sldId id="274" r:id="rId10"/>
    <p:sldId id="263" r:id="rId11"/>
    <p:sldId id="277" r:id="rId12"/>
    <p:sldId id="269" r:id="rId13"/>
    <p:sldId id="276" r:id="rId14"/>
    <p:sldId id="270" r:id="rId15"/>
    <p:sldId id="279" r:id="rId16"/>
    <p:sldId id="280" r:id="rId17"/>
    <p:sldId id="281" r:id="rId18"/>
  </p:sldIdLst>
  <p:sldSz cx="9144000" cy="6858000" type="screen4x3"/>
  <p:notesSz cx="7315200" cy="9601200"/>
  <p:custDataLst>
    <p:tags r:id="rId22"/>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802"/>
    <a:srgbClr val="FF6600"/>
    <a:srgbClr val="FF9900"/>
    <a:srgbClr val="4B731F"/>
    <a:srgbClr val="CC3300"/>
    <a:srgbClr val="CC9900"/>
    <a:srgbClr val="FFB03B"/>
    <a:srgbClr val="74B5E2"/>
    <a:srgbClr val="000066"/>
    <a:srgbClr val="C0B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5" autoAdjust="0"/>
    <p:restoredTop sz="86735" autoAdjust="0"/>
  </p:normalViewPr>
  <p:slideViewPr>
    <p:cSldViewPr showGuides="1">
      <p:cViewPr varScale="1">
        <p:scale>
          <a:sx n="110" d="100"/>
          <a:sy n="110" d="100"/>
        </p:scale>
        <p:origin x="242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3.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hangingPunct="1">
              <a:defRPr sz="120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idx="1"/>
          </p:nvPr>
        </p:nvSpPr>
        <p:spPr>
          <a:xfrm>
            <a:off x="4143375" y="0"/>
            <a:ext cx="3170238" cy="479425"/>
          </a:xfrm>
          <a:prstGeom prst="rect">
            <a:avLst/>
          </a:prstGeom>
        </p:spPr>
        <p:txBody>
          <a:bodyPr vert="horz" lIns="91440" tIns="45720" rIns="91440" bIns="45720" rtlCol="0"/>
          <a:lstStyle>
            <a:lvl1pPr algn="r" eaLnBrk="1" hangingPunct="1">
              <a:defRPr sz="1200">
                <a:latin typeface="Arial" panose="020B0604020202020204" pitchFamily="34" charset="0"/>
                <a:ea typeface="+mn-ea"/>
              </a:defRPr>
            </a:lvl1pPr>
          </a:lstStyle>
          <a:p>
            <a:pPr>
              <a:defRPr/>
            </a:pPr>
            <a:fld id="{AB56B992-97D7-4DF1-8359-A454BD13B6BA}" type="datetimeFigureOut">
              <a:rPr lang="zh-CN" altLang="en-US"/>
            </a:fld>
            <a:endParaRPr lang="zh-CN" altLang="en-US"/>
          </a:p>
        </p:txBody>
      </p:sp>
      <p:sp>
        <p:nvSpPr>
          <p:cNvPr id="4" name="幻灯片图像占位符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hangingPunct="1">
              <a:defRPr sz="1200">
                <a:latin typeface="Arial" panose="020B060402020202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4143375" y="9120188"/>
            <a:ext cx="3170238" cy="479425"/>
          </a:xfrm>
          <a:prstGeom prst="rect">
            <a:avLst/>
          </a:prstGeom>
        </p:spPr>
        <p:txBody>
          <a:bodyPr vert="horz" wrap="square" lIns="91440" tIns="45720" rIns="91440" bIns="45720" numCol="1" anchor="b" anchorCtr="0" compatLnSpc="1"/>
          <a:lstStyle>
            <a:lvl1pPr algn="r" eaLnBrk="1" hangingPunct="1">
              <a:defRPr sz="1200"/>
            </a:lvl1pPr>
          </a:lstStyle>
          <a:p>
            <a:pPr>
              <a:defRPr/>
            </a:pPr>
            <a:fld id="{357B029F-BFBA-4214-A430-9028A450FAC4}"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57B029F-BFBA-4214-A430-9028A450FAC4}"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57B029F-BFBA-4214-A430-9028A450FAC4}"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57B029F-BFBA-4214-A430-9028A450FAC4}"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57B029F-BFBA-4214-A430-9028A450FAC4}"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57B029F-BFBA-4214-A430-9028A450FAC4}"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gray">
      <p:bgPr>
        <a:solidFill>
          <a:srgbClr val="92D050"/>
        </a:solidFill>
        <a:effectLst/>
      </p:bgPr>
    </p:bg>
    <p:spTree>
      <p:nvGrpSpPr>
        <p:cNvPr id="1" name=""/>
        <p:cNvGrpSpPr/>
        <p:nvPr/>
      </p:nvGrpSpPr>
      <p:grpSpPr>
        <a:xfrm>
          <a:off x="0" y="0"/>
          <a:ext cx="0" cy="0"/>
          <a:chOff x="0" y="0"/>
          <a:chExt cx="0" cy="0"/>
        </a:xfrm>
      </p:grpSpPr>
      <p:sp>
        <p:nvSpPr>
          <p:cNvPr id="4" name="Rectangle 102"/>
          <p:cNvSpPr>
            <a:spLocks noChangeArrowheads="1"/>
          </p:cNvSpPr>
          <p:nvPr/>
        </p:nvSpPr>
        <p:spPr bwMode="gray">
          <a:xfrm>
            <a:off x="0" y="0"/>
            <a:ext cx="9144000" cy="3657600"/>
          </a:xfrm>
          <a:prstGeom prst="rect">
            <a:avLst/>
          </a:prstGeom>
          <a:solidFill>
            <a:schemeClr val="accent6">
              <a:lumMod val="60000"/>
              <a:lumOff val="40000"/>
            </a:schemeClr>
          </a:solidFill>
          <a:ln>
            <a:noFill/>
          </a:ln>
          <a:effectLst/>
        </p:spPr>
        <p:txBody>
          <a:bodyPr wrap="none" anchor="ctr"/>
          <a:lstStyle/>
          <a:p>
            <a:pPr algn="ctr" eaLnBrk="1" hangingPunct="1">
              <a:defRPr/>
            </a:pPr>
            <a:endParaRPr lang="zh-CN" altLang="zh-CN">
              <a:latin typeface="Arial" panose="020B0604020202020204" pitchFamily="34" charset="0"/>
              <a:ea typeface="+mn-ea"/>
            </a:endParaRPr>
          </a:p>
        </p:txBody>
      </p:sp>
      <p:sp>
        <p:nvSpPr>
          <p:cNvPr id="5" name="AutoShape 103"/>
          <p:cNvSpPr>
            <a:spLocks noChangeArrowheads="1"/>
          </p:cNvSpPr>
          <p:nvPr/>
        </p:nvSpPr>
        <p:spPr bwMode="gray">
          <a:xfrm>
            <a:off x="2819400" y="3657600"/>
            <a:ext cx="5867400" cy="838200"/>
          </a:xfrm>
          <a:prstGeom prst="roundRect">
            <a:avLst>
              <a:gd name="adj" fmla="val 50000"/>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 name="Rectangle 105"/>
          <p:cNvSpPr>
            <a:spLocks noChangeArrowheads="1"/>
          </p:cNvSpPr>
          <p:nvPr/>
        </p:nvSpPr>
        <p:spPr bwMode="gray">
          <a:xfrm>
            <a:off x="7696200" y="2286000"/>
            <a:ext cx="533400" cy="8382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 name="Rectangle 106"/>
          <p:cNvSpPr>
            <a:spLocks noChangeArrowheads="1"/>
          </p:cNvSpPr>
          <p:nvPr/>
        </p:nvSpPr>
        <p:spPr bwMode="gray">
          <a:xfrm>
            <a:off x="6934200" y="1676400"/>
            <a:ext cx="914400" cy="8382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Rectangle 107"/>
          <p:cNvSpPr>
            <a:spLocks noChangeArrowheads="1"/>
          </p:cNvSpPr>
          <p:nvPr/>
        </p:nvSpPr>
        <p:spPr bwMode="gray">
          <a:xfrm>
            <a:off x="8077200" y="685800"/>
            <a:ext cx="914400" cy="15240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 name="Rectangle 108"/>
          <p:cNvSpPr>
            <a:spLocks noChangeArrowheads="1"/>
          </p:cNvSpPr>
          <p:nvPr/>
        </p:nvSpPr>
        <p:spPr bwMode="gray">
          <a:xfrm>
            <a:off x="6553200" y="1295400"/>
            <a:ext cx="533400" cy="5334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 name="Rectangle 110"/>
          <p:cNvSpPr>
            <a:spLocks noChangeArrowheads="1"/>
          </p:cNvSpPr>
          <p:nvPr/>
        </p:nvSpPr>
        <p:spPr bwMode="gray">
          <a:xfrm>
            <a:off x="6324600" y="3429000"/>
            <a:ext cx="533400" cy="5334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 name="Rectangle 114"/>
          <p:cNvSpPr>
            <a:spLocks noChangeArrowheads="1"/>
          </p:cNvSpPr>
          <p:nvPr/>
        </p:nvSpPr>
        <p:spPr bwMode="gray">
          <a:xfrm>
            <a:off x="3810000" y="3200400"/>
            <a:ext cx="152400" cy="1524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 name="Rectangle 120"/>
          <p:cNvSpPr>
            <a:spLocks noChangeArrowheads="1"/>
          </p:cNvSpPr>
          <p:nvPr/>
        </p:nvSpPr>
        <p:spPr bwMode="gray">
          <a:xfrm>
            <a:off x="4267200" y="3200400"/>
            <a:ext cx="152400" cy="1524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Rectangle 124"/>
          <p:cNvSpPr>
            <a:spLocks noChangeArrowheads="1"/>
          </p:cNvSpPr>
          <p:nvPr/>
        </p:nvSpPr>
        <p:spPr bwMode="gray">
          <a:xfrm>
            <a:off x="4495800" y="3200400"/>
            <a:ext cx="152400" cy="1524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 name="Rectangle 126"/>
          <p:cNvSpPr>
            <a:spLocks noChangeArrowheads="1"/>
          </p:cNvSpPr>
          <p:nvPr/>
        </p:nvSpPr>
        <p:spPr bwMode="gray">
          <a:xfrm>
            <a:off x="4724400" y="3200400"/>
            <a:ext cx="152400" cy="1524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nvGrpSpPr>
          <p:cNvPr id="15" name="Group 211"/>
          <p:cNvGrpSpPr/>
          <p:nvPr/>
        </p:nvGrpSpPr>
        <p:grpSpPr bwMode="auto">
          <a:xfrm>
            <a:off x="4724400" y="2286000"/>
            <a:ext cx="1295400" cy="838200"/>
            <a:chOff x="2976" y="1440"/>
            <a:chExt cx="816" cy="528"/>
          </a:xfrm>
        </p:grpSpPr>
        <p:sp>
          <p:nvSpPr>
            <p:cNvPr id="16" name="Rectangle 104"/>
            <p:cNvSpPr>
              <a:spLocks noChangeArrowheads="1"/>
            </p:cNvSpPr>
            <p:nvPr/>
          </p:nvSpPr>
          <p:spPr bwMode="gray">
            <a:xfrm>
              <a:off x="3120" y="1440"/>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7" name="Rectangle 125"/>
            <p:cNvSpPr>
              <a:spLocks noChangeArrowheads="1"/>
            </p:cNvSpPr>
            <p:nvPr/>
          </p:nvSpPr>
          <p:spPr bwMode="gray">
            <a:xfrm>
              <a:off x="2976" y="1728"/>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8" name="Rectangle 127"/>
            <p:cNvSpPr>
              <a:spLocks noChangeArrowheads="1"/>
            </p:cNvSpPr>
            <p:nvPr/>
          </p:nvSpPr>
          <p:spPr bwMode="gray">
            <a:xfrm>
              <a:off x="3120" y="1584"/>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9" name="Rectangle 128"/>
            <p:cNvSpPr>
              <a:spLocks noChangeArrowheads="1"/>
            </p:cNvSpPr>
            <p:nvPr/>
          </p:nvSpPr>
          <p:spPr bwMode="gray">
            <a:xfrm>
              <a:off x="3120" y="1728"/>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 name="Rectangle 129"/>
            <p:cNvSpPr>
              <a:spLocks noChangeArrowheads="1"/>
            </p:cNvSpPr>
            <p:nvPr/>
          </p:nvSpPr>
          <p:spPr bwMode="gray">
            <a:xfrm>
              <a:off x="3120" y="1872"/>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1" name="Rectangle 130"/>
            <p:cNvSpPr>
              <a:spLocks noChangeArrowheads="1"/>
            </p:cNvSpPr>
            <p:nvPr/>
          </p:nvSpPr>
          <p:spPr bwMode="gray">
            <a:xfrm>
              <a:off x="3264" y="1584"/>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2" name="Rectangle 131"/>
            <p:cNvSpPr>
              <a:spLocks noChangeArrowheads="1"/>
            </p:cNvSpPr>
            <p:nvPr/>
          </p:nvSpPr>
          <p:spPr bwMode="gray">
            <a:xfrm>
              <a:off x="3264" y="1872"/>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3" name="Rectangle 132"/>
            <p:cNvSpPr>
              <a:spLocks noChangeArrowheads="1"/>
            </p:cNvSpPr>
            <p:nvPr/>
          </p:nvSpPr>
          <p:spPr bwMode="gray">
            <a:xfrm>
              <a:off x="3408" y="1440"/>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4" name="Rectangle 133"/>
            <p:cNvSpPr>
              <a:spLocks noChangeArrowheads="1"/>
            </p:cNvSpPr>
            <p:nvPr/>
          </p:nvSpPr>
          <p:spPr bwMode="gray">
            <a:xfrm>
              <a:off x="3408" y="1584"/>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5" name="Rectangle 134"/>
            <p:cNvSpPr>
              <a:spLocks noChangeArrowheads="1"/>
            </p:cNvSpPr>
            <p:nvPr/>
          </p:nvSpPr>
          <p:spPr bwMode="gray">
            <a:xfrm>
              <a:off x="3408" y="1728"/>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6" name="Rectangle 135"/>
            <p:cNvSpPr>
              <a:spLocks noChangeArrowheads="1"/>
            </p:cNvSpPr>
            <p:nvPr/>
          </p:nvSpPr>
          <p:spPr bwMode="gray">
            <a:xfrm>
              <a:off x="3408" y="1872"/>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7" name="Rectangle 136"/>
            <p:cNvSpPr>
              <a:spLocks noChangeArrowheads="1"/>
            </p:cNvSpPr>
            <p:nvPr/>
          </p:nvSpPr>
          <p:spPr bwMode="gray">
            <a:xfrm>
              <a:off x="3552" y="1440"/>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8" name="Rectangle 137"/>
            <p:cNvSpPr>
              <a:spLocks noChangeArrowheads="1"/>
            </p:cNvSpPr>
            <p:nvPr/>
          </p:nvSpPr>
          <p:spPr bwMode="gray">
            <a:xfrm>
              <a:off x="3552" y="1728"/>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9" name="Rectangle 138"/>
            <p:cNvSpPr>
              <a:spLocks noChangeArrowheads="1"/>
            </p:cNvSpPr>
            <p:nvPr/>
          </p:nvSpPr>
          <p:spPr bwMode="gray">
            <a:xfrm>
              <a:off x="3696" y="1584"/>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0" name="Rectangle 139"/>
            <p:cNvSpPr>
              <a:spLocks noChangeArrowheads="1"/>
            </p:cNvSpPr>
            <p:nvPr/>
          </p:nvSpPr>
          <p:spPr bwMode="gray">
            <a:xfrm>
              <a:off x="3696" y="1728"/>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1" name="Rectangle 140"/>
            <p:cNvSpPr>
              <a:spLocks noChangeArrowheads="1"/>
            </p:cNvSpPr>
            <p:nvPr/>
          </p:nvSpPr>
          <p:spPr bwMode="gray">
            <a:xfrm>
              <a:off x="3696" y="1872"/>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grpSp>
        <p:nvGrpSpPr>
          <p:cNvPr id="32" name="Group 212"/>
          <p:cNvGrpSpPr/>
          <p:nvPr/>
        </p:nvGrpSpPr>
        <p:grpSpPr bwMode="auto">
          <a:xfrm>
            <a:off x="3352800" y="2514600"/>
            <a:ext cx="1295400" cy="609600"/>
            <a:chOff x="2112" y="1584"/>
            <a:chExt cx="816" cy="384"/>
          </a:xfrm>
        </p:grpSpPr>
        <p:sp>
          <p:nvSpPr>
            <p:cNvPr id="33" name="Rectangle 112"/>
            <p:cNvSpPr>
              <a:spLocks noChangeArrowheads="1"/>
            </p:cNvSpPr>
            <p:nvPr/>
          </p:nvSpPr>
          <p:spPr bwMode="gray">
            <a:xfrm>
              <a:off x="2400" y="158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4" name="Rectangle 113"/>
            <p:cNvSpPr>
              <a:spLocks noChangeArrowheads="1"/>
            </p:cNvSpPr>
            <p:nvPr/>
          </p:nvSpPr>
          <p:spPr bwMode="gray">
            <a:xfrm>
              <a:off x="2400" y="1872"/>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5" name="Rectangle 115"/>
            <p:cNvSpPr>
              <a:spLocks noChangeArrowheads="1"/>
            </p:cNvSpPr>
            <p:nvPr/>
          </p:nvSpPr>
          <p:spPr bwMode="gray">
            <a:xfrm>
              <a:off x="2544" y="158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6" name="Rectangle 116"/>
            <p:cNvSpPr>
              <a:spLocks noChangeArrowheads="1"/>
            </p:cNvSpPr>
            <p:nvPr/>
          </p:nvSpPr>
          <p:spPr bwMode="gray">
            <a:xfrm>
              <a:off x="2544" y="1728"/>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7" name="Rectangle 117"/>
            <p:cNvSpPr>
              <a:spLocks noChangeArrowheads="1"/>
            </p:cNvSpPr>
            <p:nvPr/>
          </p:nvSpPr>
          <p:spPr bwMode="gray">
            <a:xfrm>
              <a:off x="2544" y="1872"/>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8" name="Rectangle 118"/>
            <p:cNvSpPr>
              <a:spLocks noChangeArrowheads="1"/>
            </p:cNvSpPr>
            <p:nvPr/>
          </p:nvSpPr>
          <p:spPr bwMode="gray">
            <a:xfrm>
              <a:off x="2688" y="158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9" name="Rectangle 119"/>
            <p:cNvSpPr>
              <a:spLocks noChangeArrowheads="1"/>
            </p:cNvSpPr>
            <p:nvPr/>
          </p:nvSpPr>
          <p:spPr bwMode="gray">
            <a:xfrm>
              <a:off x="2688" y="1872"/>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0" name="Rectangle 121"/>
            <p:cNvSpPr>
              <a:spLocks noChangeArrowheads="1"/>
            </p:cNvSpPr>
            <p:nvPr/>
          </p:nvSpPr>
          <p:spPr bwMode="gray">
            <a:xfrm>
              <a:off x="2832" y="158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1" name="Rectangle 122"/>
            <p:cNvSpPr>
              <a:spLocks noChangeArrowheads="1"/>
            </p:cNvSpPr>
            <p:nvPr/>
          </p:nvSpPr>
          <p:spPr bwMode="gray">
            <a:xfrm>
              <a:off x="2832" y="1728"/>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2" name="Rectangle 123"/>
            <p:cNvSpPr>
              <a:spLocks noChangeArrowheads="1"/>
            </p:cNvSpPr>
            <p:nvPr/>
          </p:nvSpPr>
          <p:spPr bwMode="gray">
            <a:xfrm>
              <a:off x="2832" y="1872"/>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3" name="Rectangle 141"/>
            <p:cNvSpPr>
              <a:spLocks noChangeArrowheads="1"/>
            </p:cNvSpPr>
            <p:nvPr/>
          </p:nvSpPr>
          <p:spPr bwMode="gray">
            <a:xfrm>
              <a:off x="2256" y="1872"/>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4" name="Rectangle 142"/>
            <p:cNvSpPr>
              <a:spLocks noChangeArrowheads="1"/>
            </p:cNvSpPr>
            <p:nvPr/>
          </p:nvSpPr>
          <p:spPr bwMode="gray">
            <a:xfrm>
              <a:off x="2112" y="1872"/>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grpSp>
        <p:nvGrpSpPr>
          <p:cNvPr id="45" name="Group 143"/>
          <p:cNvGrpSpPr/>
          <p:nvPr/>
        </p:nvGrpSpPr>
        <p:grpSpPr bwMode="auto">
          <a:xfrm>
            <a:off x="762000" y="4114800"/>
            <a:ext cx="1905000" cy="762000"/>
            <a:chOff x="2112" y="1632"/>
            <a:chExt cx="1680" cy="672"/>
          </a:xfrm>
        </p:grpSpPr>
        <p:sp>
          <p:nvSpPr>
            <p:cNvPr id="46" name="Rectangle 144"/>
            <p:cNvSpPr>
              <a:spLocks noChangeArrowheads="1"/>
            </p:cNvSpPr>
            <p:nvPr userDrawn="1"/>
          </p:nvSpPr>
          <p:spPr bwMode="gray">
            <a:xfrm>
              <a:off x="2400" y="1776"/>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7" name="Rectangle 145"/>
            <p:cNvSpPr>
              <a:spLocks noChangeArrowheads="1"/>
            </p:cNvSpPr>
            <p:nvPr userDrawn="1"/>
          </p:nvSpPr>
          <p:spPr bwMode="gray">
            <a:xfrm>
              <a:off x="2400" y="2065"/>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8" name="Rectangle 146"/>
            <p:cNvSpPr>
              <a:spLocks noChangeArrowheads="1"/>
            </p:cNvSpPr>
            <p:nvPr userDrawn="1"/>
          </p:nvSpPr>
          <p:spPr bwMode="gray">
            <a:xfrm>
              <a:off x="2400" y="2207"/>
              <a:ext cx="95" cy="97"/>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9" name="Rectangle 147"/>
            <p:cNvSpPr>
              <a:spLocks noChangeArrowheads="1"/>
            </p:cNvSpPr>
            <p:nvPr userDrawn="1"/>
          </p:nvSpPr>
          <p:spPr bwMode="gray">
            <a:xfrm>
              <a:off x="2545" y="1776"/>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0" name="Rectangle 148"/>
            <p:cNvSpPr>
              <a:spLocks noChangeArrowheads="1"/>
            </p:cNvSpPr>
            <p:nvPr userDrawn="1"/>
          </p:nvSpPr>
          <p:spPr bwMode="gray">
            <a:xfrm>
              <a:off x="2545" y="1920"/>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1" name="Rectangle 149"/>
            <p:cNvSpPr>
              <a:spLocks noChangeArrowheads="1"/>
            </p:cNvSpPr>
            <p:nvPr userDrawn="1"/>
          </p:nvSpPr>
          <p:spPr bwMode="gray">
            <a:xfrm>
              <a:off x="2545" y="2065"/>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2" name="Rectangle 150"/>
            <p:cNvSpPr>
              <a:spLocks noChangeArrowheads="1"/>
            </p:cNvSpPr>
            <p:nvPr userDrawn="1"/>
          </p:nvSpPr>
          <p:spPr bwMode="gray">
            <a:xfrm>
              <a:off x="2687" y="1776"/>
              <a:ext cx="97"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3" name="Rectangle 151"/>
            <p:cNvSpPr>
              <a:spLocks noChangeArrowheads="1"/>
            </p:cNvSpPr>
            <p:nvPr userDrawn="1"/>
          </p:nvSpPr>
          <p:spPr bwMode="gray">
            <a:xfrm>
              <a:off x="2687" y="2065"/>
              <a:ext cx="97"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4" name="Rectangle 152"/>
            <p:cNvSpPr>
              <a:spLocks noChangeArrowheads="1"/>
            </p:cNvSpPr>
            <p:nvPr userDrawn="1"/>
          </p:nvSpPr>
          <p:spPr bwMode="gray">
            <a:xfrm>
              <a:off x="2687" y="2207"/>
              <a:ext cx="97" cy="97"/>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5" name="Rectangle 153"/>
            <p:cNvSpPr>
              <a:spLocks noChangeArrowheads="1"/>
            </p:cNvSpPr>
            <p:nvPr userDrawn="1"/>
          </p:nvSpPr>
          <p:spPr bwMode="gray">
            <a:xfrm>
              <a:off x="2832" y="1776"/>
              <a:ext cx="98"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6" name="Rectangle 154"/>
            <p:cNvSpPr>
              <a:spLocks noChangeArrowheads="1"/>
            </p:cNvSpPr>
            <p:nvPr userDrawn="1"/>
          </p:nvSpPr>
          <p:spPr bwMode="gray">
            <a:xfrm>
              <a:off x="2832" y="1920"/>
              <a:ext cx="98"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7" name="Rectangle 155"/>
            <p:cNvSpPr>
              <a:spLocks noChangeArrowheads="1"/>
            </p:cNvSpPr>
            <p:nvPr userDrawn="1"/>
          </p:nvSpPr>
          <p:spPr bwMode="gray">
            <a:xfrm>
              <a:off x="2832" y="2065"/>
              <a:ext cx="98"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8" name="Rectangle 156"/>
            <p:cNvSpPr>
              <a:spLocks noChangeArrowheads="1"/>
            </p:cNvSpPr>
            <p:nvPr userDrawn="1"/>
          </p:nvSpPr>
          <p:spPr bwMode="gray">
            <a:xfrm>
              <a:off x="2832" y="2207"/>
              <a:ext cx="98" cy="97"/>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9" name="Rectangle 157"/>
            <p:cNvSpPr>
              <a:spLocks noChangeArrowheads="1"/>
            </p:cNvSpPr>
            <p:nvPr userDrawn="1"/>
          </p:nvSpPr>
          <p:spPr bwMode="gray">
            <a:xfrm>
              <a:off x="2976" y="1920"/>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0" name="Rectangle 158"/>
            <p:cNvSpPr>
              <a:spLocks noChangeArrowheads="1"/>
            </p:cNvSpPr>
            <p:nvPr userDrawn="1"/>
          </p:nvSpPr>
          <p:spPr bwMode="gray">
            <a:xfrm>
              <a:off x="2976" y="2207"/>
              <a:ext cx="97" cy="97"/>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1" name="Rectangle 159"/>
            <p:cNvSpPr>
              <a:spLocks noChangeArrowheads="1"/>
            </p:cNvSpPr>
            <p:nvPr userDrawn="1"/>
          </p:nvSpPr>
          <p:spPr bwMode="gray">
            <a:xfrm>
              <a:off x="3120" y="1776"/>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2" name="Rectangle 160"/>
            <p:cNvSpPr>
              <a:spLocks noChangeArrowheads="1"/>
            </p:cNvSpPr>
            <p:nvPr userDrawn="1"/>
          </p:nvSpPr>
          <p:spPr bwMode="gray">
            <a:xfrm>
              <a:off x="3120" y="1920"/>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3" name="Rectangle 161"/>
            <p:cNvSpPr>
              <a:spLocks noChangeArrowheads="1"/>
            </p:cNvSpPr>
            <p:nvPr userDrawn="1"/>
          </p:nvSpPr>
          <p:spPr bwMode="gray">
            <a:xfrm>
              <a:off x="3120" y="2065"/>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4" name="Rectangle 162"/>
            <p:cNvSpPr>
              <a:spLocks noChangeArrowheads="1"/>
            </p:cNvSpPr>
            <p:nvPr userDrawn="1"/>
          </p:nvSpPr>
          <p:spPr bwMode="gray">
            <a:xfrm>
              <a:off x="3264" y="1776"/>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5" name="Rectangle 163"/>
            <p:cNvSpPr>
              <a:spLocks noChangeArrowheads="1"/>
            </p:cNvSpPr>
            <p:nvPr userDrawn="1"/>
          </p:nvSpPr>
          <p:spPr bwMode="gray">
            <a:xfrm>
              <a:off x="3264" y="2065"/>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6" name="Rectangle 164"/>
            <p:cNvSpPr>
              <a:spLocks noChangeArrowheads="1"/>
            </p:cNvSpPr>
            <p:nvPr userDrawn="1"/>
          </p:nvSpPr>
          <p:spPr bwMode="gray">
            <a:xfrm>
              <a:off x="3408" y="1632"/>
              <a:ext cx="95" cy="97"/>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7" name="Rectangle 165"/>
            <p:cNvSpPr>
              <a:spLocks noChangeArrowheads="1"/>
            </p:cNvSpPr>
            <p:nvPr userDrawn="1"/>
          </p:nvSpPr>
          <p:spPr bwMode="gray">
            <a:xfrm>
              <a:off x="3408" y="1776"/>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8" name="Rectangle 166"/>
            <p:cNvSpPr>
              <a:spLocks noChangeArrowheads="1"/>
            </p:cNvSpPr>
            <p:nvPr userDrawn="1"/>
          </p:nvSpPr>
          <p:spPr bwMode="gray">
            <a:xfrm>
              <a:off x="3408" y="1920"/>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9" name="Rectangle 167"/>
            <p:cNvSpPr>
              <a:spLocks noChangeArrowheads="1"/>
            </p:cNvSpPr>
            <p:nvPr userDrawn="1"/>
          </p:nvSpPr>
          <p:spPr bwMode="gray">
            <a:xfrm>
              <a:off x="3408" y="2065"/>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0" name="Rectangle 168"/>
            <p:cNvSpPr>
              <a:spLocks noChangeArrowheads="1"/>
            </p:cNvSpPr>
            <p:nvPr userDrawn="1"/>
          </p:nvSpPr>
          <p:spPr bwMode="gray">
            <a:xfrm>
              <a:off x="3553" y="1632"/>
              <a:ext cx="95" cy="97"/>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1" name="Rectangle 169"/>
            <p:cNvSpPr>
              <a:spLocks noChangeArrowheads="1"/>
            </p:cNvSpPr>
            <p:nvPr userDrawn="1"/>
          </p:nvSpPr>
          <p:spPr bwMode="gray">
            <a:xfrm>
              <a:off x="3553" y="1920"/>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2" name="Rectangle 170"/>
            <p:cNvSpPr>
              <a:spLocks noChangeArrowheads="1"/>
            </p:cNvSpPr>
            <p:nvPr userDrawn="1"/>
          </p:nvSpPr>
          <p:spPr bwMode="gray">
            <a:xfrm>
              <a:off x="3695" y="1776"/>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3" name="Rectangle 171"/>
            <p:cNvSpPr>
              <a:spLocks noChangeArrowheads="1"/>
            </p:cNvSpPr>
            <p:nvPr userDrawn="1"/>
          </p:nvSpPr>
          <p:spPr bwMode="gray">
            <a:xfrm>
              <a:off x="3695" y="1920"/>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4" name="Rectangle 172"/>
            <p:cNvSpPr>
              <a:spLocks noChangeArrowheads="1"/>
            </p:cNvSpPr>
            <p:nvPr userDrawn="1"/>
          </p:nvSpPr>
          <p:spPr bwMode="gray">
            <a:xfrm>
              <a:off x="3695" y="2065"/>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5" name="Rectangle 173"/>
            <p:cNvSpPr>
              <a:spLocks noChangeArrowheads="1"/>
            </p:cNvSpPr>
            <p:nvPr userDrawn="1"/>
          </p:nvSpPr>
          <p:spPr bwMode="gray">
            <a:xfrm>
              <a:off x="2256" y="2065"/>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6" name="Rectangle 174"/>
            <p:cNvSpPr>
              <a:spLocks noChangeArrowheads="1"/>
            </p:cNvSpPr>
            <p:nvPr userDrawn="1"/>
          </p:nvSpPr>
          <p:spPr bwMode="gray">
            <a:xfrm>
              <a:off x="2112" y="2065"/>
              <a:ext cx="97"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grpSp>
        <p:nvGrpSpPr>
          <p:cNvPr id="77" name="Group 175"/>
          <p:cNvGrpSpPr/>
          <p:nvPr/>
        </p:nvGrpSpPr>
        <p:grpSpPr bwMode="auto">
          <a:xfrm>
            <a:off x="5486400" y="1371600"/>
            <a:ext cx="2667000" cy="1066800"/>
            <a:chOff x="2112" y="1632"/>
            <a:chExt cx="1680" cy="672"/>
          </a:xfrm>
        </p:grpSpPr>
        <p:sp>
          <p:nvSpPr>
            <p:cNvPr id="78" name="Rectangle 176"/>
            <p:cNvSpPr>
              <a:spLocks noChangeArrowheads="1"/>
            </p:cNvSpPr>
            <p:nvPr userDrawn="1"/>
          </p:nvSpPr>
          <p:spPr bwMode="gray">
            <a:xfrm>
              <a:off x="2400" y="1776"/>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9" name="Rectangle 177"/>
            <p:cNvSpPr>
              <a:spLocks noChangeArrowheads="1"/>
            </p:cNvSpPr>
            <p:nvPr userDrawn="1"/>
          </p:nvSpPr>
          <p:spPr bwMode="gray">
            <a:xfrm>
              <a:off x="2400" y="206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0" name="Rectangle 178"/>
            <p:cNvSpPr>
              <a:spLocks noChangeArrowheads="1"/>
            </p:cNvSpPr>
            <p:nvPr userDrawn="1"/>
          </p:nvSpPr>
          <p:spPr bwMode="gray">
            <a:xfrm>
              <a:off x="2400" y="2208"/>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1" name="Rectangle 179"/>
            <p:cNvSpPr>
              <a:spLocks noChangeArrowheads="1"/>
            </p:cNvSpPr>
            <p:nvPr userDrawn="1"/>
          </p:nvSpPr>
          <p:spPr bwMode="gray">
            <a:xfrm>
              <a:off x="2544" y="1776"/>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2" name="Rectangle 180"/>
            <p:cNvSpPr>
              <a:spLocks noChangeArrowheads="1"/>
            </p:cNvSpPr>
            <p:nvPr userDrawn="1"/>
          </p:nvSpPr>
          <p:spPr bwMode="gray">
            <a:xfrm>
              <a:off x="2544" y="1920"/>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3" name="Rectangle 181"/>
            <p:cNvSpPr>
              <a:spLocks noChangeArrowheads="1"/>
            </p:cNvSpPr>
            <p:nvPr userDrawn="1"/>
          </p:nvSpPr>
          <p:spPr bwMode="gray">
            <a:xfrm>
              <a:off x="2544" y="206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4" name="Rectangle 182"/>
            <p:cNvSpPr>
              <a:spLocks noChangeArrowheads="1"/>
            </p:cNvSpPr>
            <p:nvPr userDrawn="1"/>
          </p:nvSpPr>
          <p:spPr bwMode="gray">
            <a:xfrm>
              <a:off x="2688" y="1776"/>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5" name="Rectangle 183"/>
            <p:cNvSpPr>
              <a:spLocks noChangeArrowheads="1"/>
            </p:cNvSpPr>
            <p:nvPr userDrawn="1"/>
          </p:nvSpPr>
          <p:spPr bwMode="gray">
            <a:xfrm>
              <a:off x="2688" y="206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6" name="Rectangle 184"/>
            <p:cNvSpPr>
              <a:spLocks noChangeArrowheads="1"/>
            </p:cNvSpPr>
            <p:nvPr userDrawn="1"/>
          </p:nvSpPr>
          <p:spPr bwMode="gray">
            <a:xfrm>
              <a:off x="2688" y="2208"/>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7" name="Rectangle 185"/>
            <p:cNvSpPr>
              <a:spLocks noChangeArrowheads="1"/>
            </p:cNvSpPr>
            <p:nvPr userDrawn="1"/>
          </p:nvSpPr>
          <p:spPr bwMode="gray">
            <a:xfrm>
              <a:off x="2832" y="1776"/>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8" name="Rectangle 186"/>
            <p:cNvSpPr>
              <a:spLocks noChangeArrowheads="1"/>
            </p:cNvSpPr>
            <p:nvPr userDrawn="1"/>
          </p:nvSpPr>
          <p:spPr bwMode="gray">
            <a:xfrm>
              <a:off x="2832" y="1920"/>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9" name="Rectangle 187"/>
            <p:cNvSpPr>
              <a:spLocks noChangeArrowheads="1"/>
            </p:cNvSpPr>
            <p:nvPr userDrawn="1"/>
          </p:nvSpPr>
          <p:spPr bwMode="gray">
            <a:xfrm>
              <a:off x="2832" y="206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0" name="Rectangle 188"/>
            <p:cNvSpPr>
              <a:spLocks noChangeArrowheads="1"/>
            </p:cNvSpPr>
            <p:nvPr userDrawn="1"/>
          </p:nvSpPr>
          <p:spPr bwMode="gray">
            <a:xfrm>
              <a:off x="2832" y="2208"/>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1" name="Rectangle 189"/>
            <p:cNvSpPr>
              <a:spLocks noChangeArrowheads="1"/>
            </p:cNvSpPr>
            <p:nvPr userDrawn="1"/>
          </p:nvSpPr>
          <p:spPr bwMode="gray">
            <a:xfrm>
              <a:off x="2976" y="1920"/>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2" name="Rectangle 190"/>
            <p:cNvSpPr>
              <a:spLocks noChangeArrowheads="1"/>
            </p:cNvSpPr>
            <p:nvPr userDrawn="1"/>
          </p:nvSpPr>
          <p:spPr bwMode="gray">
            <a:xfrm>
              <a:off x="2976" y="2208"/>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3" name="Rectangle 191"/>
            <p:cNvSpPr>
              <a:spLocks noChangeArrowheads="1"/>
            </p:cNvSpPr>
            <p:nvPr userDrawn="1"/>
          </p:nvSpPr>
          <p:spPr bwMode="gray">
            <a:xfrm>
              <a:off x="3120" y="1776"/>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4" name="Rectangle 192"/>
            <p:cNvSpPr>
              <a:spLocks noChangeArrowheads="1"/>
            </p:cNvSpPr>
            <p:nvPr userDrawn="1"/>
          </p:nvSpPr>
          <p:spPr bwMode="gray">
            <a:xfrm>
              <a:off x="3120" y="1920"/>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5" name="Rectangle 193"/>
            <p:cNvSpPr>
              <a:spLocks noChangeArrowheads="1"/>
            </p:cNvSpPr>
            <p:nvPr userDrawn="1"/>
          </p:nvSpPr>
          <p:spPr bwMode="gray">
            <a:xfrm>
              <a:off x="3120" y="2064"/>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6" name="Rectangle 194"/>
            <p:cNvSpPr>
              <a:spLocks noChangeArrowheads="1"/>
            </p:cNvSpPr>
            <p:nvPr userDrawn="1"/>
          </p:nvSpPr>
          <p:spPr bwMode="gray">
            <a:xfrm>
              <a:off x="3264" y="1776"/>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7" name="Rectangle 195"/>
            <p:cNvSpPr>
              <a:spLocks noChangeArrowheads="1"/>
            </p:cNvSpPr>
            <p:nvPr userDrawn="1"/>
          </p:nvSpPr>
          <p:spPr bwMode="gray">
            <a:xfrm>
              <a:off x="3264" y="2064"/>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8" name="Rectangle 196"/>
            <p:cNvSpPr>
              <a:spLocks noChangeArrowheads="1"/>
            </p:cNvSpPr>
            <p:nvPr userDrawn="1"/>
          </p:nvSpPr>
          <p:spPr bwMode="gray">
            <a:xfrm>
              <a:off x="3408" y="1632"/>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9" name="Rectangle 197"/>
            <p:cNvSpPr>
              <a:spLocks noChangeArrowheads="1"/>
            </p:cNvSpPr>
            <p:nvPr userDrawn="1"/>
          </p:nvSpPr>
          <p:spPr bwMode="gray">
            <a:xfrm>
              <a:off x="3408" y="1776"/>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0" name="Rectangle 198"/>
            <p:cNvSpPr>
              <a:spLocks noChangeArrowheads="1"/>
            </p:cNvSpPr>
            <p:nvPr userDrawn="1"/>
          </p:nvSpPr>
          <p:spPr bwMode="gray">
            <a:xfrm>
              <a:off x="3408" y="1920"/>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1" name="Rectangle 199"/>
            <p:cNvSpPr>
              <a:spLocks noChangeArrowheads="1"/>
            </p:cNvSpPr>
            <p:nvPr userDrawn="1"/>
          </p:nvSpPr>
          <p:spPr bwMode="gray">
            <a:xfrm>
              <a:off x="3408" y="2064"/>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 name="Rectangle 200"/>
            <p:cNvSpPr>
              <a:spLocks noChangeArrowheads="1"/>
            </p:cNvSpPr>
            <p:nvPr userDrawn="1"/>
          </p:nvSpPr>
          <p:spPr bwMode="gray">
            <a:xfrm>
              <a:off x="3552" y="1632"/>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 name="Rectangle 201"/>
            <p:cNvSpPr>
              <a:spLocks noChangeArrowheads="1"/>
            </p:cNvSpPr>
            <p:nvPr userDrawn="1"/>
          </p:nvSpPr>
          <p:spPr bwMode="gray">
            <a:xfrm>
              <a:off x="3552" y="1920"/>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 name="Rectangle 202"/>
            <p:cNvSpPr>
              <a:spLocks noChangeArrowheads="1"/>
            </p:cNvSpPr>
            <p:nvPr userDrawn="1"/>
          </p:nvSpPr>
          <p:spPr bwMode="gray">
            <a:xfrm>
              <a:off x="3696" y="1776"/>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 name="Rectangle 203"/>
            <p:cNvSpPr>
              <a:spLocks noChangeArrowheads="1"/>
            </p:cNvSpPr>
            <p:nvPr userDrawn="1"/>
          </p:nvSpPr>
          <p:spPr bwMode="gray">
            <a:xfrm>
              <a:off x="3696" y="1920"/>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 name="Rectangle 204"/>
            <p:cNvSpPr>
              <a:spLocks noChangeArrowheads="1"/>
            </p:cNvSpPr>
            <p:nvPr userDrawn="1"/>
          </p:nvSpPr>
          <p:spPr bwMode="gray">
            <a:xfrm>
              <a:off x="3696" y="2064"/>
              <a:ext cx="96" cy="96"/>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7" name="Rectangle 205"/>
            <p:cNvSpPr>
              <a:spLocks noChangeArrowheads="1"/>
            </p:cNvSpPr>
            <p:nvPr userDrawn="1"/>
          </p:nvSpPr>
          <p:spPr bwMode="gray">
            <a:xfrm>
              <a:off x="2256" y="206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8" name="Rectangle 206"/>
            <p:cNvSpPr>
              <a:spLocks noChangeArrowheads="1"/>
            </p:cNvSpPr>
            <p:nvPr userDrawn="1"/>
          </p:nvSpPr>
          <p:spPr bwMode="gray">
            <a:xfrm>
              <a:off x="2112" y="2064"/>
              <a:ext cx="96" cy="96"/>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109" name="AutoShape 207"/>
          <p:cNvSpPr>
            <a:spLocks noChangeArrowheads="1"/>
          </p:cNvSpPr>
          <p:nvPr/>
        </p:nvSpPr>
        <p:spPr bwMode="gray">
          <a:xfrm>
            <a:off x="533400" y="3200400"/>
            <a:ext cx="7696200" cy="838200"/>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0" name="Rectangle 208"/>
          <p:cNvSpPr>
            <a:spLocks noChangeArrowheads="1"/>
          </p:cNvSpPr>
          <p:nvPr/>
        </p:nvSpPr>
        <p:spPr bwMode="gray">
          <a:xfrm>
            <a:off x="2057400" y="4800600"/>
            <a:ext cx="533400" cy="5334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1" name="Rectangle 209"/>
          <p:cNvSpPr>
            <a:spLocks noChangeArrowheads="1"/>
          </p:cNvSpPr>
          <p:nvPr/>
        </p:nvSpPr>
        <p:spPr bwMode="gray">
          <a:xfrm>
            <a:off x="1752600" y="5334000"/>
            <a:ext cx="228600" cy="2286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2" name="Rectangle 210"/>
          <p:cNvSpPr>
            <a:spLocks noChangeArrowheads="1"/>
          </p:cNvSpPr>
          <p:nvPr/>
        </p:nvSpPr>
        <p:spPr bwMode="gray">
          <a:xfrm>
            <a:off x="1524000" y="5486400"/>
            <a:ext cx="304800" cy="3048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074" name="Rectangle 2"/>
          <p:cNvSpPr>
            <a:spLocks noGrp="1" noChangeArrowheads="1"/>
          </p:cNvSpPr>
          <p:nvPr>
            <p:ph type="ctrTitle"/>
          </p:nvPr>
        </p:nvSpPr>
        <p:spPr>
          <a:xfrm>
            <a:off x="1066800" y="3276600"/>
            <a:ext cx="6629400" cy="685800"/>
          </a:xfrm>
        </p:spPr>
        <p:txBody>
          <a:bodyPr/>
          <a:lstStyle>
            <a:lvl1pPr>
              <a:defRPr sz="3600">
                <a:solidFill>
                  <a:schemeClr val="tx2"/>
                </a:solidFill>
              </a:defRPr>
            </a:lvl1pPr>
          </a:lstStyle>
          <a:p>
            <a:pPr lvl="0"/>
            <a:r>
              <a:rPr lang="zh-CN" altLang="en-US" noProof="0" dirty="0"/>
              <a:t>单击此处编辑母版标题样式</a:t>
            </a:r>
            <a:endParaRPr lang="en-US" altLang="zh-CN" noProof="0" dirty="0"/>
          </a:p>
        </p:txBody>
      </p:sp>
      <p:sp>
        <p:nvSpPr>
          <p:cNvPr id="3075" name="Rectangle 3"/>
          <p:cNvSpPr>
            <a:spLocks noGrp="1" noChangeArrowheads="1"/>
          </p:cNvSpPr>
          <p:nvPr>
            <p:ph type="subTitle" idx="1"/>
          </p:nvPr>
        </p:nvSpPr>
        <p:spPr>
          <a:xfrm>
            <a:off x="2819400" y="4038600"/>
            <a:ext cx="5638800" cy="381000"/>
          </a:xfrm>
        </p:spPr>
        <p:txBody>
          <a:bodyPr/>
          <a:lstStyle>
            <a:lvl1pPr marL="0" indent="0" algn="ctr">
              <a:buFont typeface="Wingdings" panose="05000000000000000000" pitchFamily="2" charset="2"/>
              <a:buNone/>
              <a:defRPr sz="2400">
                <a:solidFill>
                  <a:schemeClr val="bg1"/>
                </a:solidFill>
              </a:defRPr>
            </a:lvl1pPr>
          </a:lstStyle>
          <a:p>
            <a:pPr lvl="0"/>
            <a:r>
              <a:rPr lang="zh-CN" altLang="en-US" noProof="0" dirty="0"/>
              <a:t>单击此处编辑母版副标题样式</a:t>
            </a:r>
            <a:endParaRPr lang="en-US" altLang="zh-CN" noProof="0" dirty="0"/>
          </a:p>
        </p:txBody>
      </p:sp>
      <p:sp>
        <p:nvSpPr>
          <p:cNvPr id="113" name="Rectangle 4"/>
          <p:cNvSpPr>
            <a:spLocks noGrp="1" noChangeArrowheads="1"/>
          </p:cNvSpPr>
          <p:nvPr>
            <p:ph type="dt" sz="half" idx="10"/>
          </p:nvPr>
        </p:nvSpPr>
        <p:spPr>
          <a:xfrm>
            <a:off x="1066800" y="6461125"/>
            <a:ext cx="1981200" cy="244475"/>
          </a:xfrm>
        </p:spPr>
        <p:txBody>
          <a:bodyPr/>
          <a:lstStyle>
            <a:lvl1pPr>
              <a:defRPr sz="1200">
                <a:solidFill>
                  <a:schemeClr val="bg1"/>
                </a:solidFill>
              </a:defRPr>
            </a:lvl1pPr>
          </a:lstStyle>
          <a:p>
            <a:pPr>
              <a:defRPr/>
            </a:pPr>
            <a:endParaRPr lang="en-US" altLang="zh-CN"/>
          </a:p>
        </p:txBody>
      </p:sp>
      <p:sp>
        <p:nvSpPr>
          <p:cNvPr id="114" name="Rectangle 6"/>
          <p:cNvSpPr>
            <a:spLocks noGrp="1" noChangeArrowheads="1"/>
          </p:cNvSpPr>
          <p:nvPr>
            <p:ph type="sldNum" sz="quarter" idx="11"/>
          </p:nvPr>
        </p:nvSpPr>
        <p:spPr>
          <a:xfrm>
            <a:off x="609600" y="6461125"/>
            <a:ext cx="381000" cy="244475"/>
          </a:xfrm>
        </p:spPr>
        <p:txBody>
          <a:bodyPr/>
          <a:lstStyle>
            <a:lvl1pPr>
              <a:defRPr sz="1200">
                <a:solidFill>
                  <a:schemeClr val="bg1"/>
                </a:solidFill>
              </a:defRPr>
            </a:lvl1pPr>
          </a:lstStyle>
          <a:p>
            <a:pPr>
              <a:defRPr/>
            </a:pPr>
            <a:fld id="{EC1240B4-5EE6-44FA-AB29-EE17A5115FDF}"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4" name="Picture 21" descr="http://www.is.cas.cn/dqwh/xxbs/200908/W02009082647413583028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0" y="6281738"/>
            <a:ext cx="14890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灯片编号占位符 4"/>
          <p:cNvSpPr>
            <a:spLocks noGrp="1"/>
          </p:cNvSpPr>
          <p:nvPr>
            <p:ph type="sldNum" sz="quarter" idx="10"/>
          </p:nvPr>
        </p:nvSpPr>
        <p:spPr/>
        <p:txBody>
          <a:bodyPr/>
          <a:lstStyle>
            <a:lvl1pPr>
              <a:defRPr/>
            </a:lvl1pPr>
          </a:lstStyle>
          <a:p>
            <a:pPr>
              <a:defRPr/>
            </a:pPr>
            <a:fld id="{645C45ED-DEBD-4237-BC3E-21B654CFD92C}" type="slidenum">
              <a:rPr lang="en-US" altLang="zh-CN"/>
            </a:fld>
            <a:endParaRPr lang="en-US" altLang="zh-CN"/>
          </a:p>
        </p:txBody>
      </p:sp>
      <p:sp>
        <p:nvSpPr>
          <p:cNvPr id="6" name="日期占位符 5"/>
          <p:cNvSpPr>
            <a:spLocks noGrp="1"/>
          </p:cNvSpPr>
          <p:nvPr>
            <p:ph type="dt" sz="half" idx="11"/>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pic>
        <p:nvPicPr>
          <p:cNvPr id="4" name="Picture 21" descr="http://www.is.cas.cn/dqwh/xxbs/200908/W02009082647413583028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0" y="6281738"/>
            <a:ext cx="14890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677025" y="304800"/>
            <a:ext cx="2047875" cy="6096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33400" y="304800"/>
            <a:ext cx="5991225" cy="6096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灯片编号占位符 4"/>
          <p:cNvSpPr>
            <a:spLocks noGrp="1"/>
          </p:cNvSpPr>
          <p:nvPr>
            <p:ph type="sldNum" sz="quarter" idx="10"/>
          </p:nvPr>
        </p:nvSpPr>
        <p:spPr/>
        <p:txBody>
          <a:bodyPr/>
          <a:lstStyle>
            <a:lvl1pPr>
              <a:defRPr/>
            </a:lvl1pPr>
          </a:lstStyle>
          <a:p>
            <a:pPr>
              <a:defRPr/>
            </a:pPr>
            <a:fld id="{23674D65-185C-4594-BE0E-B0DDF64DBAEA}" type="slidenum">
              <a:rPr lang="en-US" altLang="zh-CN"/>
            </a:fld>
            <a:endParaRPr lang="en-US" altLang="zh-CN"/>
          </a:p>
        </p:txBody>
      </p:sp>
      <p:sp>
        <p:nvSpPr>
          <p:cNvPr id="6" name="日期占位符 5"/>
          <p:cNvSpPr>
            <a:spLocks noGrp="1"/>
          </p:cNvSpPr>
          <p:nvPr>
            <p:ph type="dt" sz="half" idx="11"/>
          </p:nvPr>
        </p:nvSpPr>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1" descr="http://www.is.cas.cn/dqwh/xxbs/200908/W02009082647413583028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0" y="6281738"/>
            <a:ext cx="14890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灯片编号占位符 4"/>
          <p:cNvSpPr>
            <a:spLocks noGrp="1"/>
          </p:cNvSpPr>
          <p:nvPr>
            <p:ph type="sldNum" sz="quarter" idx="10"/>
          </p:nvPr>
        </p:nvSpPr>
        <p:spPr/>
        <p:txBody>
          <a:bodyPr/>
          <a:lstStyle>
            <a:lvl1pPr>
              <a:defRPr/>
            </a:lvl1pPr>
          </a:lstStyle>
          <a:p>
            <a:pPr>
              <a:defRPr/>
            </a:pPr>
            <a:fld id="{9CF49558-A5B8-445E-A63B-B94EFF86E4C5}" type="slidenum">
              <a:rPr lang="en-US" altLang="zh-CN"/>
            </a:fld>
            <a:endParaRPr lang="en-US" altLang="zh-CN"/>
          </a:p>
        </p:txBody>
      </p:sp>
      <p:sp>
        <p:nvSpPr>
          <p:cNvPr id="6" name="日期占位符 5"/>
          <p:cNvSpPr>
            <a:spLocks noGrp="1"/>
          </p:cNvSpPr>
          <p:nvPr>
            <p:ph type="dt" sz="half" idx="11"/>
          </p:nvPr>
        </p:nvSpPr>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Picture 21" descr="http://www.is.cas.cn/dqwh/xxbs/200908/W02009082647413583028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0" y="6281738"/>
            <a:ext cx="14890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灯片编号占位符 4"/>
          <p:cNvSpPr>
            <a:spLocks noGrp="1"/>
          </p:cNvSpPr>
          <p:nvPr>
            <p:ph type="sldNum" sz="quarter" idx="10"/>
          </p:nvPr>
        </p:nvSpPr>
        <p:spPr/>
        <p:txBody>
          <a:bodyPr/>
          <a:lstStyle>
            <a:lvl1pPr>
              <a:defRPr/>
            </a:lvl1pPr>
          </a:lstStyle>
          <a:p>
            <a:pPr>
              <a:defRPr/>
            </a:pPr>
            <a:fld id="{F9DFF1DD-A323-4B3C-A5E3-63F396643723}" type="slidenum">
              <a:rPr lang="en-US" altLang="zh-CN"/>
            </a:fld>
            <a:endParaRPr lang="en-US" altLang="zh-CN"/>
          </a:p>
        </p:txBody>
      </p:sp>
      <p:sp>
        <p:nvSpPr>
          <p:cNvPr id="6" name="日期占位符 5"/>
          <p:cNvSpPr>
            <a:spLocks noGrp="1"/>
          </p:cNvSpPr>
          <p:nvPr>
            <p:ph type="dt" sz="half" idx="11"/>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Picture 21" descr="http://www.is.cas.cn/dqwh/xxbs/200908/W02009082647413583028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0" y="6281738"/>
            <a:ext cx="14890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340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0535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灯片编号占位符 5"/>
          <p:cNvSpPr>
            <a:spLocks noGrp="1"/>
          </p:cNvSpPr>
          <p:nvPr>
            <p:ph type="sldNum" sz="quarter" idx="10"/>
          </p:nvPr>
        </p:nvSpPr>
        <p:spPr/>
        <p:txBody>
          <a:bodyPr/>
          <a:lstStyle>
            <a:lvl1pPr>
              <a:defRPr/>
            </a:lvl1pPr>
          </a:lstStyle>
          <a:p>
            <a:pPr>
              <a:defRPr/>
            </a:pPr>
            <a:fld id="{98F22C03-F895-4ECB-865A-07DF027D25E6}" type="slidenum">
              <a:rPr lang="en-US" altLang="zh-CN"/>
            </a:fld>
            <a:endParaRPr lang="en-US" altLang="zh-CN"/>
          </a:p>
        </p:txBody>
      </p:sp>
      <p:sp>
        <p:nvSpPr>
          <p:cNvPr id="7" name="日期占位符 6"/>
          <p:cNvSpPr>
            <a:spLocks noGrp="1"/>
          </p:cNvSpPr>
          <p:nvPr>
            <p:ph type="dt" sz="half" idx="11"/>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页脚占位符 6"/>
          <p:cNvSpPr>
            <a:spLocks noGrp="1"/>
          </p:cNvSpPr>
          <p:nvPr>
            <p:ph type="ftr" sz="quarter" idx="10"/>
          </p:nvPr>
        </p:nvSpPr>
        <p:spPr>
          <a:xfrm>
            <a:off x="6629400" y="6505575"/>
            <a:ext cx="2133600" cy="244475"/>
          </a:xfrm>
          <a:prstGeom prst="rect">
            <a:avLst/>
          </a:prstGeom>
        </p:spPr>
        <p:txBody>
          <a:bodyPr/>
          <a:lstStyle>
            <a:lvl1pPr algn="l" eaLnBrk="1" hangingPunct="1">
              <a:defRPr>
                <a:latin typeface="Arial" panose="020B0604020202020204" pitchFamily="34" charset="0"/>
                <a:ea typeface="+mn-ea"/>
              </a:defRPr>
            </a:lvl1pPr>
          </a:lstStyle>
          <a:p>
            <a:pPr>
              <a:defRPr/>
            </a:pPr>
            <a:r>
              <a:rPr lang="en-US" altLang="zh-CN"/>
              <a:t>www.themegallery.com</a:t>
            </a:r>
            <a:endParaRPr lang="en-US" altLang="zh-CN"/>
          </a:p>
        </p:txBody>
      </p:sp>
      <p:sp>
        <p:nvSpPr>
          <p:cNvPr id="8" name="灯片编号占位符 7"/>
          <p:cNvSpPr>
            <a:spLocks noGrp="1"/>
          </p:cNvSpPr>
          <p:nvPr>
            <p:ph type="sldNum" sz="quarter" idx="11"/>
          </p:nvPr>
        </p:nvSpPr>
        <p:spPr/>
        <p:txBody>
          <a:bodyPr/>
          <a:lstStyle>
            <a:lvl1pPr>
              <a:defRPr/>
            </a:lvl1pPr>
          </a:lstStyle>
          <a:p>
            <a:pPr>
              <a:defRPr/>
            </a:pPr>
            <a:fld id="{2C1099CA-17EF-4BAF-9C26-52FC3B19A05D}" type="slidenum">
              <a:rPr lang="en-US" altLang="zh-CN"/>
            </a:fld>
            <a:endParaRPr lang="en-US" altLang="zh-CN"/>
          </a:p>
        </p:txBody>
      </p:sp>
      <p:sp>
        <p:nvSpPr>
          <p:cNvPr id="9" name="日期占位符 8"/>
          <p:cNvSpPr>
            <a:spLocks noGrp="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Picture 21" descr="http://www.is.cas.cn/dqwh/xxbs/200908/W02009082647413583028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0" y="6281738"/>
            <a:ext cx="14890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4" name="灯片编号占位符 3"/>
          <p:cNvSpPr>
            <a:spLocks noGrp="1"/>
          </p:cNvSpPr>
          <p:nvPr>
            <p:ph type="sldNum" sz="quarter" idx="10"/>
          </p:nvPr>
        </p:nvSpPr>
        <p:spPr/>
        <p:txBody>
          <a:bodyPr/>
          <a:lstStyle>
            <a:lvl1pPr>
              <a:defRPr/>
            </a:lvl1pPr>
          </a:lstStyle>
          <a:p>
            <a:pPr>
              <a:defRPr/>
            </a:pPr>
            <a:fld id="{1F9EED28-483A-471C-8F1A-2CA1185FA699}" type="slidenum">
              <a:rPr lang="en-US" altLang="zh-CN"/>
            </a:fld>
            <a:endParaRPr lang="en-US" altLang="zh-CN"/>
          </a:p>
        </p:txBody>
      </p:sp>
      <p:sp>
        <p:nvSpPr>
          <p:cNvPr id="5" name="日期占位符 4"/>
          <p:cNvSpPr>
            <a:spLocks noGrp="1"/>
          </p:cNvSpPr>
          <p:nvPr>
            <p:ph type="dt" sz="half"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a:xfrm>
            <a:off x="6629400" y="6505575"/>
            <a:ext cx="2133600" cy="244475"/>
          </a:xfrm>
          <a:prstGeom prst="rect">
            <a:avLst/>
          </a:prstGeom>
        </p:spPr>
        <p:txBody>
          <a:bodyPr/>
          <a:lstStyle>
            <a:lvl1pPr algn="l" eaLnBrk="1" hangingPunct="1">
              <a:defRPr>
                <a:latin typeface="Arial" panose="020B0604020202020204" pitchFamily="34" charset="0"/>
                <a:ea typeface="+mn-ea"/>
              </a:defRPr>
            </a:lvl1pPr>
          </a:lstStyle>
          <a:p>
            <a:pPr>
              <a:defRPr/>
            </a:pPr>
            <a:r>
              <a:rPr lang="en-US" altLang="zh-CN"/>
              <a:t>www.themegallery.com</a:t>
            </a:r>
            <a:endParaRPr lang="en-US" altLang="zh-CN"/>
          </a:p>
        </p:txBody>
      </p:sp>
      <p:sp>
        <p:nvSpPr>
          <p:cNvPr id="3" name="灯片编号占位符 2"/>
          <p:cNvSpPr>
            <a:spLocks noGrp="1"/>
          </p:cNvSpPr>
          <p:nvPr>
            <p:ph type="sldNum" sz="quarter" idx="11"/>
          </p:nvPr>
        </p:nvSpPr>
        <p:spPr/>
        <p:txBody>
          <a:bodyPr/>
          <a:lstStyle>
            <a:lvl1pPr>
              <a:defRPr/>
            </a:lvl1pPr>
          </a:lstStyle>
          <a:p>
            <a:pPr>
              <a:defRPr/>
            </a:pPr>
            <a:fld id="{24F3B5A5-E6F4-4B30-BCCB-4F545E9547EE}" type="slidenum">
              <a:rPr lang="en-US" altLang="zh-CN"/>
            </a:fld>
            <a:endParaRPr lang="en-US" altLang="zh-CN"/>
          </a:p>
        </p:txBody>
      </p:sp>
      <p:sp>
        <p:nvSpPr>
          <p:cNvPr id="4" name="日期占位符 3"/>
          <p:cNvSpPr>
            <a:spLocks noGrp="1"/>
          </p:cNvSpPr>
          <p:nvPr>
            <p:ph type="dt" sz="half" idx="12"/>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21" descr="http://www.is.cas.cn/dqwh/xxbs/200908/W02009082647413583028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0" y="6281738"/>
            <a:ext cx="14890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6" name="灯片编号占位符 5"/>
          <p:cNvSpPr>
            <a:spLocks noGrp="1"/>
          </p:cNvSpPr>
          <p:nvPr>
            <p:ph type="sldNum" sz="quarter" idx="10"/>
          </p:nvPr>
        </p:nvSpPr>
        <p:spPr/>
        <p:txBody>
          <a:bodyPr/>
          <a:lstStyle>
            <a:lvl1pPr>
              <a:defRPr/>
            </a:lvl1pPr>
          </a:lstStyle>
          <a:p>
            <a:pPr>
              <a:defRPr/>
            </a:pPr>
            <a:fld id="{1ED7D42B-0C8F-46DF-A798-DA3B7DCF8598}" type="slidenum">
              <a:rPr lang="en-US" altLang="zh-CN"/>
            </a:fld>
            <a:endParaRPr lang="en-US" altLang="zh-CN"/>
          </a:p>
        </p:txBody>
      </p:sp>
      <p:sp>
        <p:nvSpPr>
          <p:cNvPr id="7" name="日期占位符 6"/>
          <p:cNvSpPr>
            <a:spLocks noGrp="1"/>
          </p:cNvSpPr>
          <p:nvPr>
            <p:ph type="dt" sz="half"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21" descr="http://www.is.cas.cn/dqwh/xxbs/200908/W02009082647413583028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0" y="6281738"/>
            <a:ext cx="14890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6" name="灯片编号占位符 5"/>
          <p:cNvSpPr>
            <a:spLocks noGrp="1"/>
          </p:cNvSpPr>
          <p:nvPr>
            <p:ph type="sldNum" sz="quarter" idx="10"/>
          </p:nvPr>
        </p:nvSpPr>
        <p:spPr/>
        <p:txBody>
          <a:bodyPr/>
          <a:lstStyle>
            <a:lvl1pPr>
              <a:defRPr/>
            </a:lvl1pPr>
          </a:lstStyle>
          <a:p>
            <a:pPr>
              <a:defRPr/>
            </a:pPr>
            <a:fld id="{A411B85F-B21C-426C-BD0D-16E509443B89}" type="slidenum">
              <a:rPr lang="en-US" altLang="zh-CN"/>
            </a:fld>
            <a:endParaRPr lang="en-US" altLang="zh-CN"/>
          </a:p>
        </p:txBody>
      </p:sp>
      <p:sp>
        <p:nvSpPr>
          <p:cNvPr id="7" name="日期占位符 6"/>
          <p:cNvSpPr>
            <a:spLocks noGrp="1"/>
          </p:cNvSpPr>
          <p:nvPr>
            <p:ph type="dt" sz="half" idx="11"/>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142" name="Rectangle 118"/>
          <p:cNvSpPr>
            <a:spLocks noChangeArrowheads="1"/>
          </p:cNvSpPr>
          <p:nvPr/>
        </p:nvSpPr>
        <p:spPr bwMode="gray">
          <a:xfrm>
            <a:off x="8010525" y="0"/>
            <a:ext cx="1133475" cy="1044575"/>
          </a:xfrm>
          <a:prstGeom prst="rect">
            <a:avLst/>
          </a:prstGeom>
          <a:solidFill>
            <a:schemeClr val="accent6">
              <a:lumMod val="60000"/>
              <a:lumOff val="40000"/>
            </a:schemeClr>
          </a:solidFill>
          <a:ln>
            <a:noFill/>
          </a:ln>
          <a:effectLst/>
        </p:spPr>
        <p:txBody>
          <a:bodyPr wrap="none" anchor="ctr"/>
          <a:lstStyle/>
          <a:p>
            <a:pPr eaLnBrk="1" hangingPunct="1">
              <a:defRPr/>
            </a:pPr>
            <a:endParaRPr lang="zh-CN" altLang="en-US">
              <a:latin typeface="Arial" panose="020B0604020202020204" pitchFamily="34" charset="0"/>
              <a:ea typeface="+mn-ea"/>
            </a:endParaRPr>
          </a:p>
        </p:txBody>
      </p:sp>
      <p:sp>
        <p:nvSpPr>
          <p:cNvPr id="1143" name="Rectangle 119"/>
          <p:cNvSpPr>
            <a:spLocks noChangeArrowheads="1"/>
          </p:cNvSpPr>
          <p:nvPr/>
        </p:nvSpPr>
        <p:spPr bwMode="gray">
          <a:xfrm>
            <a:off x="0" y="0"/>
            <a:ext cx="8008938" cy="1044575"/>
          </a:xfrm>
          <a:prstGeom prst="rect">
            <a:avLst/>
          </a:prstGeom>
          <a:solidFill>
            <a:schemeClr val="accent2">
              <a:lumMod val="75000"/>
            </a:schemeClr>
          </a:solidFill>
          <a:ln>
            <a:noFill/>
          </a:ln>
          <a:effectLst/>
        </p:spPr>
        <p:txBody>
          <a:bodyPr wrap="none" anchor="ctr"/>
          <a:lstStyle/>
          <a:p>
            <a:pPr eaLnBrk="1" hangingPunct="1">
              <a:defRPr/>
            </a:pPr>
            <a:endParaRPr lang="zh-CN" altLang="en-US">
              <a:latin typeface="Arial" panose="020B0604020202020204" pitchFamily="34" charset="0"/>
              <a:ea typeface="+mn-ea"/>
            </a:endParaRPr>
          </a:p>
        </p:txBody>
      </p:sp>
      <p:grpSp>
        <p:nvGrpSpPr>
          <p:cNvPr id="1028" name="Group 120"/>
          <p:cNvGrpSpPr/>
          <p:nvPr/>
        </p:nvGrpSpPr>
        <p:grpSpPr bwMode="auto">
          <a:xfrm>
            <a:off x="6877050" y="152400"/>
            <a:ext cx="1905000" cy="762000"/>
            <a:chOff x="2112" y="1632"/>
            <a:chExt cx="1680" cy="672"/>
          </a:xfrm>
        </p:grpSpPr>
        <p:sp>
          <p:nvSpPr>
            <p:cNvPr id="1037" name="Rectangle 121"/>
            <p:cNvSpPr>
              <a:spLocks noChangeArrowheads="1"/>
            </p:cNvSpPr>
            <p:nvPr userDrawn="1"/>
          </p:nvSpPr>
          <p:spPr bwMode="gray">
            <a:xfrm>
              <a:off x="2400" y="1776"/>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8" name="Rectangle 122"/>
            <p:cNvSpPr>
              <a:spLocks noChangeArrowheads="1"/>
            </p:cNvSpPr>
            <p:nvPr userDrawn="1"/>
          </p:nvSpPr>
          <p:spPr bwMode="gray">
            <a:xfrm>
              <a:off x="2400" y="2065"/>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9" name="Rectangle 123"/>
            <p:cNvSpPr>
              <a:spLocks noChangeArrowheads="1"/>
            </p:cNvSpPr>
            <p:nvPr userDrawn="1"/>
          </p:nvSpPr>
          <p:spPr bwMode="gray">
            <a:xfrm>
              <a:off x="2400" y="2207"/>
              <a:ext cx="95" cy="97"/>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0" name="Rectangle 124"/>
            <p:cNvSpPr>
              <a:spLocks noChangeArrowheads="1"/>
            </p:cNvSpPr>
            <p:nvPr userDrawn="1"/>
          </p:nvSpPr>
          <p:spPr bwMode="gray">
            <a:xfrm>
              <a:off x="2545" y="1776"/>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1" name="Rectangle 125"/>
            <p:cNvSpPr>
              <a:spLocks noChangeArrowheads="1"/>
            </p:cNvSpPr>
            <p:nvPr userDrawn="1"/>
          </p:nvSpPr>
          <p:spPr bwMode="gray">
            <a:xfrm>
              <a:off x="2545" y="1920"/>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2" name="Rectangle 126"/>
            <p:cNvSpPr>
              <a:spLocks noChangeArrowheads="1"/>
            </p:cNvSpPr>
            <p:nvPr userDrawn="1"/>
          </p:nvSpPr>
          <p:spPr bwMode="gray">
            <a:xfrm>
              <a:off x="2545" y="2065"/>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3" name="Rectangle 127"/>
            <p:cNvSpPr>
              <a:spLocks noChangeArrowheads="1"/>
            </p:cNvSpPr>
            <p:nvPr userDrawn="1"/>
          </p:nvSpPr>
          <p:spPr bwMode="gray">
            <a:xfrm>
              <a:off x="2687" y="1776"/>
              <a:ext cx="97"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4" name="Rectangle 128"/>
            <p:cNvSpPr>
              <a:spLocks noChangeArrowheads="1"/>
            </p:cNvSpPr>
            <p:nvPr userDrawn="1"/>
          </p:nvSpPr>
          <p:spPr bwMode="gray">
            <a:xfrm>
              <a:off x="2687" y="2065"/>
              <a:ext cx="97"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5" name="Rectangle 129"/>
            <p:cNvSpPr>
              <a:spLocks noChangeArrowheads="1"/>
            </p:cNvSpPr>
            <p:nvPr userDrawn="1"/>
          </p:nvSpPr>
          <p:spPr bwMode="gray">
            <a:xfrm>
              <a:off x="2687" y="2207"/>
              <a:ext cx="97" cy="97"/>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6" name="Rectangle 130"/>
            <p:cNvSpPr>
              <a:spLocks noChangeArrowheads="1"/>
            </p:cNvSpPr>
            <p:nvPr userDrawn="1"/>
          </p:nvSpPr>
          <p:spPr bwMode="gray">
            <a:xfrm>
              <a:off x="2832" y="1776"/>
              <a:ext cx="98"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7" name="Rectangle 131"/>
            <p:cNvSpPr>
              <a:spLocks noChangeArrowheads="1"/>
            </p:cNvSpPr>
            <p:nvPr userDrawn="1"/>
          </p:nvSpPr>
          <p:spPr bwMode="gray">
            <a:xfrm>
              <a:off x="2832" y="1920"/>
              <a:ext cx="98"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8" name="Rectangle 132"/>
            <p:cNvSpPr>
              <a:spLocks noChangeArrowheads="1"/>
            </p:cNvSpPr>
            <p:nvPr userDrawn="1"/>
          </p:nvSpPr>
          <p:spPr bwMode="gray">
            <a:xfrm>
              <a:off x="2832" y="2065"/>
              <a:ext cx="98"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9" name="Rectangle 133"/>
            <p:cNvSpPr>
              <a:spLocks noChangeArrowheads="1"/>
            </p:cNvSpPr>
            <p:nvPr userDrawn="1"/>
          </p:nvSpPr>
          <p:spPr bwMode="gray">
            <a:xfrm>
              <a:off x="2832" y="2207"/>
              <a:ext cx="98" cy="97"/>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0" name="Rectangle 134"/>
            <p:cNvSpPr>
              <a:spLocks noChangeArrowheads="1"/>
            </p:cNvSpPr>
            <p:nvPr userDrawn="1"/>
          </p:nvSpPr>
          <p:spPr bwMode="gray">
            <a:xfrm>
              <a:off x="2976" y="1920"/>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1" name="Rectangle 135"/>
            <p:cNvSpPr>
              <a:spLocks noChangeArrowheads="1"/>
            </p:cNvSpPr>
            <p:nvPr userDrawn="1"/>
          </p:nvSpPr>
          <p:spPr bwMode="gray">
            <a:xfrm>
              <a:off x="2976" y="2207"/>
              <a:ext cx="97" cy="97"/>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2" name="Rectangle 136"/>
            <p:cNvSpPr>
              <a:spLocks noChangeArrowheads="1"/>
            </p:cNvSpPr>
            <p:nvPr userDrawn="1"/>
          </p:nvSpPr>
          <p:spPr bwMode="gray">
            <a:xfrm>
              <a:off x="3120" y="1776"/>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3" name="Rectangle 137"/>
            <p:cNvSpPr>
              <a:spLocks noChangeArrowheads="1"/>
            </p:cNvSpPr>
            <p:nvPr userDrawn="1"/>
          </p:nvSpPr>
          <p:spPr bwMode="gray">
            <a:xfrm>
              <a:off x="3120" y="1920"/>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4" name="Rectangle 138"/>
            <p:cNvSpPr>
              <a:spLocks noChangeArrowheads="1"/>
            </p:cNvSpPr>
            <p:nvPr userDrawn="1"/>
          </p:nvSpPr>
          <p:spPr bwMode="gray">
            <a:xfrm>
              <a:off x="3120" y="2065"/>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5" name="Rectangle 139"/>
            <p:cNvSpPr>
              <a:spLocks noChangeArrowheads="1"/>
            </p:cNvSpPr>
            <p:nvPr userDrawn="1"/>
          </p:nvSpPr>
          <p:spPr bwMode="gray">
            <a:xfrm>
              <a:off x="3264" y="1776"/>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6" name="Rectangle 140"/>
            <p:cNvSpPr>
              <a:spLocks noChangeArrowheads="1"/>
            </p:cNvSpPr>
            <p:nvPr userDrawn="1"/>
          </p:nvSpPr>
          <p:spPr bwMode="gray">
            <a:xfrm>
              <a:off x="3264" y="2065"/>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7" name="Rectangle 141"/>
            <p:cNvSpPr>
              <a:spLocks noChangeArrowheads="1"/>
            </p:cNvSpPr>
            <p:nvPr userDrawn="1"/>
          </p:nvSpPr>
          <p:spPr bwMode="gray">
            <a:xfrm>
              <a:off x="3408" y="1632"/>
              <a:ext cx="95" cy="97"/>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8" name="Rectangle 142"/>
            <p:cNvSpPr>
              <a:spLocks noChangeArrowheads="1"/>
            </p:cNvSpPr>
            <p:nvPr userDrawn="1"/>
          </p:nvSpPr>
          <p:spPr bwMode="gray">
            <a:xfrm>
              <a:off x="3408" y="1776"/>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9" name="Rectangle 143"/>
            <p:cNvSpPr>
              <a:spLocks noChangeArrowheads="1"/>
            </p:cNvSpPr>
            <p:nvPr userDrawn="1"/>
          </p:nvSpPr>
          <p:spPr bwMode="gray">
            <a:xfrm>
              <a:off x="3408" y="1920"/>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0" name="Rectangle 144"/>
            <p:cNvSpPr>
              <a:spLocks noChangeArrowheads="1"/>
            </p:cNvSpPr>
            <p:nvPr userDrawn="1"/>
          </p:nvSpPr>
          <p:spPr bwMode="gray">
            <a:xfrm>
              <a:off x="3408" y="2065"/>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1" name="Rectangle 145"/>
            <p:cNvSpPr>
              <a:spLocks noChangeArrowheads="1"/>
            </p:cNvSpPr>
            <p:nvPr userDrawn="1"/>
          </p:nvSpPr>
          <p:spPr bwMode="gray">
            <a:xfrm>
              <a:off x="3553" y="1632"/>
              <a:ext cx="95" cy="97"/>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2" name="Rectangle 146"/>
            <p:cNvSpPr>
              <a:spLocks noChangeArrowheads="1"/>
            </p:cNvSpPr>
            <p:nvPr userDrawn="1"/>
          </p:nvSpPr>
          <p:spPr bwMode="gray">
            <a:xfrm>
              <a:off x="3553" y="1920"/>
              <a:ext cx="95"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3" name="Rectangle 147"/>
            <p:cNvSpPr>
              <a:spLocks noChangeArrowheads="1"/>
            </p:cNvSpPr>
            <p:nvPr userDrawn="1"/>
          </p:nvSpPr>
          <p:spPr bwMode="gray">
            <a:xfrm>
              <a:off x="3695" y="1776"/>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4" name="Rectangle 148"/>
            <p:cNvSpPr>
              <a:spLocks noChangeArrowheads="1"/>
            </p:cNvSpPr>
            <p:nvPr userDrawn="1"/>
          </p:nvSpPr>
          <p:spPr bwMode="gray">
            <a:xfrm>
              <a:off x="3695" y="1920"/>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5" name="Rectangle 149"/>
            <p:cNvSpPr>
              <a:spLocks noChangeArrowheads="1"/>
            </p:cNvSpPr>
            <p:nvPr userDrawn="1"/>
          </p:nvSpPr>
          <p:spPr bwMode="gray">
            <a:xfrm>
              <a:off x="3695" y="2065"/>
              <a:ext cx="97" cy="95"/>
            </a:xfrm>
            <a:prstGeom prst="rect">
              <a:avLst/>
            </a:prstGeom>
            <a:solidFill>
              <a:srgbClr val="FFFFFF">
                <a:alpha val="2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6" name="Rectangle 150"/>
            <p:cNvSpPr>
              <a:spLocks noChangeArrowheads="1"/>
            </p:cNvSpPr>
            <p:nvPr userDrawn="1"/>
          </p:nvSpPr>
          <p:spPr bwMode="gray">
            <a:xfrm>
              <a:off x="2256" y="2065"/>
              <a:ext cx="95"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7" name="Rectangle 151"/>
            <p:cNvSpPr>
              <a:spLocks noChangeArrowheads="1"/>
            </p:cNvSpPr>
            <p:nvPr userDrawn="1"/>
          </p:nvSpPr>
          <p:spPr bwMode="gray">
            <a:xfrm>
              <a:off x="2112" y="2065"/>
              <a:ext cx="97" cy="9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1029" name="Rectangle 152"/>
          <p:cNvSpPr>
            <a:spLocks noChangeArrowheads="1"/>
          </p:cNvSpPr>
          <p:nvPr/>
        </p:nvSpPr>
        <p:spPr bwMode="gray">
          <a:xfrm>
            <a:off x="6553200" y="76200"/>
            <a:ext cx="228600" cy="3810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0" name="Rectangle 153"/>
          <p:cNvSpPr>
            <a:spLocks noChangeArrowheads="1"/>
          </p:cNvSpPr>
          <p:nvPr/>
        </p:nvSpPr>
        <p:spPr bwMode="gray">
          <a:xfrm>
            <a:off x="6705600" y="228600"/>
            <a:ext cx="228600" cy="1524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1" name="Rectangle 154"/>
          <p:cNvSpPr>
            <a:spLocks noChangeArrowheads="1"/>
          </p:cNvSpPr>
          <p:nvPr/>
        </p:nvSpPr>
        <p:spPr bwMode="gray">
          <a:xfrm>
            <a:off x="6858000" y="304800"/>
            <a:ext cx="304800" cy="304800"/>
          </a:xfrm>
          <a:prstGeom prst="rect">
            <a:avLst/>
          </a:prstGeom>
          <a:noFill/>
          <a:ln w="9525">
            <a:solidFill>
              <a:srgbClr val="FFFFFF">
                <a:alpha val="50195"/>
              </a:srgbClr>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2" name="Rectangle 3"/>
          <p:cNvSpPr>
            <a:spLocks noGrp="1" noChangeArrowheads="1"/>
          </p:cNvSpPr>
          <p:nvPr>
            <p:ph type="body" idx="1"/>
          </p:nvPr>
        </p:nvSpPr>
        <p:spPr bwMode="gray">
          <a:xfrm>
            <a:off x="533400" y="1295400"/>
            <a:ext cx="81915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a:p>
        </p:txBody>
      </p:sp>
      <p:sp>
        <p:nvSpPr>
          <p:cNvPr id="3" name="Rectangle 6"/>
          <p:cNvSpPr>
            <a:spLocks noGrp="1" noChangeArrowheads="1"/>
          </p:cNvSpPr>
          <p:nvPr>
            <p:ph type="sldNum" sz="quarter" idx="4"/>
          </p:nvPr>
        </p:nvSpPr>
        <p:spPr bwMode="gray">
          <a:xfrm>
            <a:off x="4191000" y="6505575"/>
            <a:ext cx="838200" cy="261938"/>
          </a:xfrm>
          <a:prstGeom prst="rect">
            <a:avLst/>
          </a:prstGeom>
          <a:noFill/>
          <a:ln>
            <a:noFill/>
          </a:ln>
          <a:effectLst/>
        </p:spPr>
        <p:txBody>
          <a:bodyPr vert="horz" wrap="square" lIns="91440" tIns="45720" rIns="91440" bIns="45720" numCol="1" anchor="t" anchorCtr="0" compatLnSpc="1"/>
          <a:lstStyle>
            <a:lvl1pPr algn="ctr" eaLnBrk="1" hangingPunct="1">
              <a:defRPr sz="1000"/>
            </a:lvl1pPr>
          </a:lstStyle>
          <a:p>
            <a:pPr>
              <a:defRPr/>
            </a:pPr>
            <a:fld id="{D1D5403A-6A87-49A2-935D-5C05F0B1C0FB}" type="slidenum">
              <a:rPr lang="en-US" altLang="zh-CN"/>
            </a:fld>
            <a:endParaRPr lang="en-US" altLang="zh-CN"/>
          </a:p>
        </p:txBody>
      </p:sp>
      <p:sp>
        <p:nvSpPr>
          <p:cNvPr id="1034" name="Rectangle 2"/>
          <p:cNvSpPr>
            <a:spLocks noGrp="1" noChangeArrowheads="1"/>
          </p:cNvSpPr>
          <p:nvPr>
            <p:ph type="title"/>
          </p:nvPr>
        </p:nvSpPr>
        <p:spPr bwMode="gray">
          <a:xfrm>
            <a:off x="685800" y="304800"/>
            <a:ext cx="7086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2" name="Rectangle 4"/>
          <p:cNvSpPr>
            <a:spLocks noGrp="1" noChangeArrowheads="1"/>
          </p:cNvSpPr>
          <p:nvPr>
            <p:ph type="dt" sz="half" idx="2"/>
          </p:nvPr>
        </p:nvSpPr>
        <p:spPr bwMode="gray">
          <a:xfrm>
            <a:off x="381000" y="6505575"/>
            <a:ext cx="1905000" cy="261938"/>
          </a:xfrm>
          <a:prstGeom prst="rect">
            <a:avLst/>
          </a:prstGeom>
          <a:noFill/>
          <a:ln>
            <a:noFill/>
          </a:ln>
          <a:effectLst/>
        </p:spPr>
        <p:txBody>
          <a:bodyPr vert="horz" wrap="square" lIns="91440" tIns="45720" rIns="91440" bIns="45720" numCol="1" anchor="t" anchorCtr="0" compatLnSpc="1"/>
          <a:lstStyle>
            <a:lvl1pPr algn="l" eaLnBrk="1" hangingPunct="1">
              <a:defRPr sz="1000">
                <a:latin typeface="Arial" panose="020B0604020202020204" pitchFamily="34" charset="0"/>
                <a:ea typeface="宋体" panose="02010600030101010101" pitchFamily="2" charset="-122"/>
              </a:defRPr>
            </a:lvl1pPr>
          </a:lstStyle>
          <a:p>
            <a:pPr>
              <a:defRPr/>
            </a:pPr>
            <a:endParaRPr lang="en-US" altLang="zh-CN"/>
          </a:p>
        </p:txBody>
      </p:sp>
      <p:pic>
        <p:nvPicPr>
          <p:cNvPr id="1036" name="Picture 21" descr="http://www.is.cas.cn/dqwh/xxbs/200908/W020090826474135830287.jp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620000" y="6281738"/>
            <a:ext cx="14890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panose="020B0604020202020204" pitchFamily="34" charset="0"/>
        </a:defRPr>
      </a:lvl2pPr>
      <a:lvl3pPr algn="l" rtl="0" eaLnBrk="0" fontAlgn="base" hangingPunct="0">
        <a:spcBef>
          <a:spcPct val="0"/>
        </a:spcBef>
        <a:spcAft>
          <a:spcPct val="0"/>
        </a:spcAft>
        <a:defRPr sz="3200" b="1">
          <a:solidFill>
            <a:schemeClr val="bg1"/>
          </a:solidFill>
          <a:latin typeface="Arial" panose="020B0604020202020204" pitchFamily="34" charset="0"/>
        </a:defRPr>
      </a:lvl3pPr>
      <a:lvl4pPr algn="l" rtl="0" eaLnBrk="0" fontAlgn="base" hangingPunct="0">
        <a:spcBef>
          <a:spcPct val="0"/>
        </a:spcBef>
        <a:spcAft>
          <a:spcPct val="0"/>
        </a:spcAft>
        <a:defRPr sz="3200" b="1">
          <a:solidFill>
            <a:schemeClr val="bg1"/>
          </a:solidFill>
          <a:latin typeface="Arial" panose="020B0604020202020204" pitchFamily="34" charset="0"/>
        </a:defRPr>
      </a:lvl4pPr>
      <a:lvl5pPr algn="l" rtl="0" eaLnBrk="0" fontAlgn="base" hangingPunct="0">
        <a:spcBef>
          <a:spcPct val="0"/>
        </a:spcBef>
        <a:spcAft>
          <a:spcPct val="0"/>
        </a:spcAft>
        <a:defRPr sz="3200" b="1">
          <a:solidFill>
            <a:schemeClr val="bg1"/>
          </a:solidFill>
          <a:latin typeface="Arial" panose="020B0604020202020204" pitchFamily="34" charset="0"/>
        </a:defRPr>
      </a:lvl5pPr>
      <a:lvl6pPr marL="457200" algn="l" rtl="0" eaLnBrk="1" fontAlgn="base" hangingPunct="1">
        <a:spcBef>
          <a:spcPct val="0"/>
        </a:spcBef>
        <a:spcAft>
          <a:spcPct val="0"/>
        </a:spcAft>
        <a:defRPr sz="3200" b="1">
          <a:solidFill>
            <a:schemeClr val="bg1"/>
          </a:solidFill>
          <a:latin typeface="Arial" panose="020B0604020202020204" pitchFamily="34" charset="0"/>
        </a:defRPr>
      </a:lvl6pPr>
      <a:lvl7pPr marL="914400" algn="l" rtl="0" eaLnBrk="1" fontAlgn="base" hangingPunct="1">
        <a:spcBef>
          <a:spcPct val="0"/>
        </a:spcBef>
        <a:spcAft>
          <a:spcPct val="0"/>
        </a:spcAft>
        <a:defRPr sz="3200" b="1">
          <a:solidFill>
            <a:schemeClr val="bg1"/>
          </a:solidFill>
          <a:latin typeface="Arial" panose="020B0604020202020204" pitchFamily="34" charset="0"/>
        </a:defRPr>
      </a:lvl7pPr>
      <a:lvl8pPr marL="1371600" algn="l" rtl="0" eaLnBrk="1" fontAlgn="base" hangingPunct="1">
        <a:spcBef>
          <a:spcPct val="0"/>
        </a:spcBef>
        <a:spcAft>
          <a:spcPct val="0"/>
        </a:spcAft>
        <a:defRPr sz="3200" b="1">
          <a:solidFill>
            <a:schemeClr val="bg1"/>
          </a:solidFill>
          <a:latin typeface="Arial" panose="020B0604020202020204" pitchFamily="34" charset="0"/>
        </a:defRPr>
      </a:lvl8pPr>
      <a:lvl9pPr marL="1828800" algn="l"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“人机交互”课程设计选题</a:t>
            </a:r>
            <a:endParaRPr lang="zh-CN" altLang="en-US" dirty="0"/>
          </a:p>
        </p:txBody>
      </p:sp>
      <p:sp>
        <p:nvSpPr>
          <p:cNvPr id="3" name="副标题 2"/>
          <p:cNvSpPr>
            <a:spLocks noGrp="1"/>
          </p:cNvSpPr>
          <p:nvPr>
            <p:ph type="subTitle" idx="1"/>
          </p:nvPr>
        </p:nvSpPr>
        <p:spPr>
          <a:xfrm>
            <a:off x="2929644" y="4038600"/>
            <a:ext cx="5638800" cy="381000"/>
          </a:xfrm>
        </p:spPr>
        <p:txBody>
          <a:bodyPr/>
          <a:lstStyle/>
          <a:p>
            <a:r>
              <a:rPr lang="en-US" altLang="zh-CN" dirty="0"/>
              <a:t>Intelligent Engineering Lab (IEL), ISCAS</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0648"/>
            <a:ext cx="7848872" cy="487363"/>
          </a:xfrm>
        </p:spPr>
        <p:txBody>
          <a:bodyPr/>
          <a:lstStyle/>
          <a:p>
            <a:r>
              <a:rPr lang="en-US" altLang="zh-CN" sz="2800" b="1" dirty="0">
                <a:latin typeface="黑体" panose="02010609060101010101" charset="-122"/>
                <a:ea typeface="黑体" panose="02010609060101010101" charset="-122"/>
              </a:rPr>
              <a:t>6</a:t>
            </a:r>
            <a:r>
              <a:rPr lang="zh-CN" altLang="en-US" sz="2800" b="1" dirty="0">
                <a:latin typeface="黑体" panose="02010609060101010101" charset="-122"/>
                <a:ea typeface="黑体" panose="02010609060101010101" charset="-122"/>
              </a:rPr>
              <a:t> 探索</a:t>
            </a:r>
            <a:r>
              <a:rPr lang="en-US" altLang="zh-CN" sz="2800" b="1" dirty="0">
                <a:latin typeface="黑体" panose="02010609060101010101" charset="-122"/>
                <a:ea typeface="黑体" panose="02010609060101010101" charset="-122"/>
              </a:rPr>
              <a:t>VR</a:t>
            </a:r>
            <a:r>
              <a:rPr lang="zh-CN" altLang="en-US" sz="2800" b="1" dirty="0">
                <a:latin typeface="黑体" panose="02010609060101010101" charset="-122"/>
                <a:ea typeface="黑体" panose="02010609060101010101" charset="-122"/>
              </a:rPr>
              <a:t>多人运动场景下动态</a:t>
            </a:r>
            <a:r>
              <a:rPr lang="zh-CN" altLang="zh-CN" sz="2800" b="1" dirty="0">
                <a:latin typeface="黑体" panose="02010609060101010101" charset="-122"/>
                <a:ea typeface="黑体" panose="02010609060101010101" charset="-122"/>
              </a:rPr>
              <a:t>多感官干预技术</a:t>
            </a:r>
            <a:endParaRPr lang="en-US" altLang="zh-CN" sz="2800" dirty="0"/>
          </a:p>
        </p:txBody>
      </p:sp>
      <p:sp>
        <p:nvSpPr>
          <p:cNvPr id="3" name="内容占位符 2"/>
          <p:cNvSpPr>
            <a:spLocks noGrp="1"/>
          </p:cNvSpPr>
          <p:nvPr>
            <p:ph idx="1"/>
          </p:nvPr>
        </p:nvSpPr>
        <p:spPr>
          <a:xfrm>
            <a:off x="-36512" y="1232756"/>
            <a:ext cx="4765592" cy="5105400"/>
          </a:xfrm>
        </p:spPr>
        <p:txBody>
          <a:bodyPr/>
          <a:lstStyle/>
          <a:p>
            <a:r>
              <a:rPr lang="zh-CN" altLang="en-US" sz="1800" dirty="0"/>
              <a:t>由一个运动控制的主动方（司机）带着多个被动方运动（乘客）的多人运动</a:t>
            </a:r>
            <a:r>
              <a:rPr lang="en-US" altLang="zh-CN" sz="1800" dirty="0"/>
              <a:t>VR</a:t>
            </a:r>
            <a:r>
              <a:rPr lang="zh-CN" altLang="en-US" sz="1800" dirty="0"/>
              <a:t>应用逐渐增多，但是主、被动方运动状态不同以及对运动的可预测性不同导致他们存在感官冲突差距。本研究</a:t>
            </a:r>
            <a:r>
              <a:rPr lang="zh-CN" altLang="en-US" sz="1800" b="1" dirty="0"/>
              <a:t>旨在当主、被动方存在较大的体验差距时，对主动方或被动方施加动态干预方法</a:t>
            </a:r>
            <a:r>
              <a:rPr lang="zh-CN" altLang="en-US" sz="1800" dirty="0"/>
              <a:t>，</a:t>
            </a:r>
            <a:r>
              <a:rPr lang="zh-CN" altLang="en-US" sz="1800" dirty="0">
                <a:sym typeface="宋体" panose="02010600030101010101" pitchFamily="2" charset="-122"/>
              </a:rPr>
              <a:t>例如对主动方或被动方施加</a:t>
            </a:r>
            <a:r>
              <a:rPr lang="zh-CN" altLang="en-US" sz="1800" dirty="0"/>
              <a:t>视觉文字</a:t>
            </a:r>
            <a:r>
              <a:rPr lang="en-US" altLang="zh-CN" sz="1800" dirty="0"/>
              <a:t>/</a:t>
            </a:r>
            <a:r>
              <a:rPr lang="zh-CN" altLang="en-US" sz="1800" dirty="0"/>
              <a:t>颜色提醒</a:t>
            </a:r>
            <a:r>
              <a:rPr lang="zh-CN" altLang="en-US" sz="1800" dirty="0">
                <a:sym typeface="宋体" panose="02010600030101010101" pitchFamily="2" charset="-122"/>
              </a:rPr>
              <a:t>或手柄触觉震动等（温柔的方法），或通过前庭电刺激将被动方的前庭信号施加在主动方上来实现主、被动方晕动症感同身受（严厉的方法）等。</a:t>
            </a:r>
            <a:endParaRPr lang="en-US" altLang="zh-CN" sz="1800" dirty="0"/>
          </a:p>
        </p:txBody>
      </p:sp>
      <p:pic>
        <p:nvPicPr>
          <p:cNvPr id="6" name="图片 5"/>
          <p:cNvPicPr>
            <a:picLocks noChangeAspect="1"/>
          </p:cNvPicPr>
          <p:nvPr/>
        </p:nvPicPr>
        <p:blipFill>
          <a:blip r:embed="rId1"/>
          <a:stretch>
            <a:fillRect/>
          </a:stretch>
        </p:blipFill>
        <p:spPr>
          <a:xfrm>
            <a:off x="4662406" y="2168860"/>
            <a:ext cx="4444146" cy="2728923"/>
          </a:xfrm>
          <a:prstGeom prst="rect">
            <a:avLst/>
          </a:prstGeom>
        </p:spPr>
      </p:pic>
      <p:pic>
        <p:nvPicPr>
          <p:cNvPr id="7" name="图片 6"/>
          <p:cNvPicPr>
            <a:picLocks noChangeAspect="1"/>
          </p:cNvPicPr>
          <p:nvPr/>
        </p:nvPicPr>
        <p:blipFill>
          <a:blip r:embed="rId2"/>
          <a:stretch>
            <a:fillRect/>
          </a:stretch>
        </p:blipFill>
        <p:spPr>
          <a:xfrm>
            <a:off x="575556" y="4977172"/>
            <a:ext cx="7288357" cy="1484784"/>
          </a:xfrm>
          <a:prstGeom prst="rect">
            <a:avLst/>
          </a:prstGeom>
        </p:spPr>
      </p:pic>
      <p:sp>
        <p:nvSpPr>
          <p:cNvPr id="10" name="内容占位符 2"/>
          <p:cNvSpPr txBox="1"/>
          <p:nvPr/>
        </p:nvSpPr>
        <p:spPr bwMode="gray">
          <a:xfrm>
            <a:off x="4662406" y="1200666"/>
            <a:ext cx="4320480" cy="10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dirty="0">
                <a:latin typeface="+mn-lt"/>
                <a:ea typeface="+mn-ea"/>
              </a:rPr>
              <a:t>关键词：</a:t>
            </a:r>
            <a:r>
              <a:rPr lang="en-US" altLang="zh-CN" sz="2000" dirty="0">
                <a:latin typeface="+mn-lt"/>
                <a:ea typeface="+mn-ea"/>
              </a:rPr>
              <a:t>VR,</a:t>
            </a:r>
            <a:r>
              <a:rPr lang="zh-CN" altLang="en-US" sz="2000" dirty="0">
                <a:latin typeface="+mn-lt"/>
                <a:ea typeface="+mn-ea"/>
              </a:rPr>
              <a:t>多人运动</a:t>
            </a:r>
            <a:r>
              <a:rPr lang="en-US" altLang="zh-CN" sz="2000" dirty="0">
                <a:latin typeface="+mn-lt"/>
                <a:ea typeface="+mn-ea"/>
              </a:rPr>
              <a:t>,</a:t>
            </a:r>
            <a:r>
              <a:rPr lang="zh-CN" altLang="en-US" sz="2000" dirty="0">
                <a:latin typeface="+mn-lt"/>
                <a:ea typeface="+mn-ea"/>
              </a:rPr>
              <a:t>感官冲突</a:t>
            </a:r>
            <a:r>
              <a:rPr lang="en-US" altLang="zh-CN" sz="2000" dirty="0">
                <a:latin typeface="+mn-lt"/>
                <a:ea typeface="+mn-ea"/>
              </a:rPr>
              <a:t>,</a:t>
            </a:r>
            <a:r>
              <a:rPr lang="zh-CN" altLang="en-US" sz="2000" dirty="0">
                <a:latin typeface="+mn-lt"/>
                <a:ea typeface="+mn-ea"/>
              </a:rPr>
              <a:t>多通道干预方法</a:t>
            </a:r>
            <a:endParaRPr lang="en-US" altLang="zh-CN" sz="2000" dirty="0">
              <a:latin typeface="+mn-lt"/>
              <a:ea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7</a:t>
            </a:r>
            <a:r>
              <a:rPr lang="zh-CN" altLang="en-US" sz="2800" dirty="0"/>
              <a:t> 交互式辅助诊断系统研究</a:t>
            </a:r>
            <a:endParaRPr lang="en-US" altLang="zh-CN" sz="2800" dirty="0"/>
          </a:p>
        </p:txBody>
      </p:sp>
      <p:sp>
        <p:nvSpPr>
          <p:cNvPr id="3" name="内容占位符 2"/>
          <p:cNvSpPr>
            <a:spLocks noGrp="1"/>
          </p:cNvSpPr>
          <p:nvPr>
            <p:ph idx="1"/>
          </p:nvPr>
        </p:nvSpPr>
        <p:spPr>
          <a:xfrm>
            <a:off x="533400" y="1295400"/>
            <a:ext cx="5082716" cy="5105400"/>
          </a:xfrm>
        </p:spPr>
        <p:txBody>
          <a:bodyPr/>
          <a:lstStyle/>
          <a:p>
            <a:r>
              <a:rPr lang="zh-CN" altLang="en-US" sz="2000" dirty="0"/>
              <a:t>人工智能在医学影像图像处理的从降噪、病灶分割、定量化方面已体现出广阔的应用前景和较大的发展潜力，随着计算机硬件及软件的日益完善，人工智能技术在疾病的诊断、指导治疗、疗效评估等发面均有望快速提高，进一步降低医师主观及经验对结果判读的影响。然而，基于人工智能的辅助诊断系统大多脱离医生监管，独立决策，医生难以参与决策。</a:t>
            </a:r>
            <a:r>
              <a:rPr lang="zh-CN" altLang="en-US" sz="2000" b="1" dirty="0"/>
              <a:t>因此需要调研现有辅助诊断系统，探索如何增强交互性，使得医生参与决策过程。</a:t>
            </a:r>
            <a:endParaRPr lang="en-US" altLang="zh-CN" sz="2000" b="1" dirty="0"/>
          </a:p>
          <a:p>
            <a:endParaRPr lang="en-US" altLang="zh-CN" sz="2000" b="1" dirty="0"/>
          </a:p>
          <a:p>
            <a:r>
              <a:rPr lang="zh-CN" altLang="zh-CN" sz="2000" dirty="0"/>
              <a:t>关键字：</a:t>
            </a:r>
            <a:r>
              <a:rPr lang="zh-CN" altLang="en-US" sz="2000" dirty="0"/>
              <a:t>人机交互</a:t>
            </a:r>
            <a:r>
              <a:rPr lang="en-US" altLang="zh-CN" sz="2000" dirty="0"/>
              <a:t>; </a:t>
            </a:r>
            <a:r>
              <a:rPr lang="zh-CN" altLang="en-US" sz="2000" dirty="0"/>
              <a:t>人工智能</a:t>
            </a:r>
            <a:r>
              <a:rPr lang="en-US" altLang="zh-CN" sz="2000" dirty="0"/>
              <a:t>; </a:t>
            </a:r>
            <a:r>
              <a:rPr lang="zh-CN" altLang="en-US" sz="2000" dirty="0"/>
              <a:t>临床决策支持</a:t>
            </a:r>
            <a:r>
              <a:rPr lang="en-US" altLang="zh-CN" sz="2000" dirty="0"/>
              <a:t>;</a:t>
            </a:r>
            <a:endParaRPr lang="zh-CN" altLang="en-US" sz="2000"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66256" y="4149080"/>
            <a:ext cx="2432269" cy="1368152"/>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8144" y="4365104"/>
            <a:ext cx="2139730" cy="120359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116" y="4545124"/>
            <a:ext cx="1976013" cy="1111507"/>
          </a:xfrm>
          <a:prstGeom prst="rect">
            <a:avLst/>
          </a:prstGeom>
        </p:spPr>
      </p:pic>
      <p:pic>
        <p:nvPicPr>
          <p:cNvPr id="13" name="图片 12"/>
          <p:cNvPicPr>
            <a:picLocks noChangeAspect="1"/>
          </p:cNvPicPr>
          <p:nvPr/>
        </p:nvPicPr>
        <p:blipFill>
          <a:blip r:embed="rId4"/>
          <a:stretch>
            <a:fillRect/>
          </a:stretch>
        </p:blipFill>
        <p:spPr>
          <a:xfrm>
            <a:off x="5508104" y="1733559"/>
            <a:ext cx="3374032" cy="16774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0648"/>
            <a:ext cx="7086600" cy="487363"/>
          </a:xfrm>
        </p:spPr>
        <p:txBody>
          <a:bodyPr/>
          <a:lstStyle/>
          <a:p>
            <a:r>
              <a:rPr lang="en-US" altLang="zh-CN" sz="2400" dirty="0"/>
              <a:t>8</a:t>
            </a:r>
            <a:r>
              <a:rPr lang="zh-CN" altLang="en-US" sz="2400" dirty="0"/>
              <a:t> 探索将</a:t>
            </a:r>
            <a:r>
              <a:rPr lang="en-US" altLang="zh-CN" sz="2400" dirty="0"/>
              <a:t>2D</a:t>
            </a:r>
            <a:r>
              <a:rPr lang="zh-CN" altLang="en-US" sz="2400" dirty="0"/>
              <a:t>交互引入</a:t>
            </a:r>
            <a:r>
              <a:rPr lang="en-US" altLang="zh-CN" sz="2400" dirty="0"/>
              <a:t>VR</a:t>
            </a:r>
            <a:r>
              <a:rPr lang="zh-CN" altLang="en-US" sz="2400" dirty="0"/>
              <a:t>空间交互</a:t>
            </a:r>
            <a:endParaRPr lang="en-US" altLang="zh-CN" sz="2400" dirty="0"/>
          </a:p>
        </p:txBody>
      </p:sp>
      <p:sp>
        <p:nvSpPr>
          <p:cNvPr id="3" name="内容占位符 2"/>
          <p:cNvSpPr>
            <a:spLocks noGrp="1"/>
          </p:cNvSpPr>
          <p:nvPr>
            <p:ph idx="1"/>
          </p:nvPr>
        </p:nvSpPr>
        <p:spPr>
          <a:xfrm>
            <a:off x="-36512" y="1232756"/>
            <a:ext cx="4765592" cy="5105400"/>
          </a:xfrm>
        </p:spPr>
        <p:txBody>
          <a:bodyPr/>
          <a:lstStyle/>
          <a:p>
            <a:r>
              <a:rPr lang="zh-CN" altLang="en-US" sz="1800" dirty="0"/>
              <a:t>虽然在</a:t>
            </a:r>
            <a:r>
              <a:rPr lang="en-US" altLang="zh-CN" sz="1800" dirty="0"/>
              <a:t>VR</a:t>
            </a:r>
            <a:r>
              <a:rPr lang="zh-CN" altLang="en-US" sz="1800" dirty="0"/>
              <a:t>中进行</a:t>
            </a:r>
            <a:r>
              <a:rPr lang="en-US" altLang="zh-CN" sz="1800" dirty="0"/>
              <a:t>3D</a:t>
            </a:r>
            <a:r>
              <a:rPr lang="zh-CN" altLang="en-US" sz="1800" dirty="0"/>
              <a:t>空间交互更为自然，但是使用可</a:t>
            </a:r>
            <a:r>
              <a:rPr lang="en-US" altLang="zh-CN" sz="1800" dirty="0"/>
              <a:t>2D</a:t>
            </a:r>
            <a:r>
              <a:rPr lang="zh-CN" altLang="en-US" sz="1800" dirty="0"/>
              <a:t>触控的手柄</a:t>
            </a:r>
            <a:r>
              <a:rPr lang="en-US" altLang="zh-CN" sz="1800" dirty="0"/>
              <a:t>pad</a:t>
            </a:r>
            <a:r>
              <a:rPr lang="zh-CN" altLang="en-US" sz="1800" dirty="0"/>
              <a:t>盘、手机、平板电脑来与</a:t>
            </a:r>
            <a:r>
              <a:rPr lang="en-US" altLang="zh-CN" sz="1800" dirty="0"/>
              <a:t>3D</a:t>
            </a:r>
            <a:r>
              <a:rPr lang="zh-CN" altLang="en-US" sz="1800" dirty="0"/>
              <a:t>场景交互是值得探索的。由于手指灵活度优于手腕，</a:t>
            </a:r>
            <a:r>
              <a:rPr lang="en-US" altLang="zh-CN" sz="1800" dirty="0"/>
              <a:t>2D</a:t>
            </a:r>
            <a:r>
              <a:rPr lang="zh-CN" altLang="en-US" sz="1800" dirty="0"/>
              <a:t>交互可能在某些典型任务中存在交互效率更高等优点。本研究的主要目的有两个，一个</a:t>
            </a:r>
            <a:r>
              <a:rPr lang="zh-CN" altLang="en-US" sz="1800" b="1" dirty="0"/>
              <a:t>是比较用户在使用不同屏幕尺寸的情况下（</a:t>
            </a:r>
            <a:r>
              <a:rPr lang="en-US" altLang="zh-CN" sz="1800" b="1" dirty="0"/>
              <a:t>trackpad</a:t>
            </a:r>
            <a:r>
              <a:rPr lang="zh-CN" altLang="en-US" sz="1800" b="1" dirty="0"/>
              <a:t>、手机、平板电脑）完成</a:t>
            </a:r>
            <a:r>
              <a:rPr lang="en-US" altLang="zh-CN" sz="1800" b="1" dirty="0"/>
              <a:t>VR</a:t>
            </a:r>
            <a:r>
              <a:rPr lang="zh-CN" altLang="en-US" sz="1800" b="1" dirty="0"/>
              <a:t>场景中经典任务的效率</a:t>
            </a:r>
            <a:r>
              <a:rPr lang="zh-CN" altLang="en-US" sz="1800" dirty="0"/>
              <a:t>；二是</a:t>
            </a:r>
            <a:r>
              <a:rPr lang="zh-CN" altLang="en-US" sz="1800" b="1" dirty="0"/>
              <a:t>比较追踪并渲染虚拟手以及仅渲染触控点对用户交互的影响</a:t>
            </a:r>
            <a:r>
              <a:rPr lang="zh-CN" altLang="en-US" sz="1800" dirty="0"/>
              <a:t>。</a:t>
            </a:r>
            <a:endParaRPr lang="en-US" altLang="zh-CN" sz="1800" dirty="0"/>
          </a:p>
        </p:txBody>
      </p:sp>
      <p:sp>
        <p:nvSpPr>
          <p:cNvPr id="10" name="内容占位符 2"/>
          <p:cNvSpPr txBox="1"/>
          <p:nvPr/>
        </p:nvSpPr>
        <p:spPr bwMode="gray">
          <a:xfrm>
            <a:off x="107504" y="4520657"/>
            <a:ext cx="4320480" cy="10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dirty="0">
                <a:latin typeface="+mn-lt"/>
                <a:ea typeface="+mn-ea"/>
              </a:rPr>
              <a:t>关键词：</a:t>
            </a:r>
            <a:r>
              <a:rPr lang="en-US" altLang="zh-CN" sz="2000" dirty="0">
                <a:latin typeface="+mn-lt"/>
                <a:ea typeface="+mn-ea"/>
              </a:rPr>
              <a:t>VR</a:t>
            </a:r>
            <a:r>
              <a:rPr lang="en-US" altLang="zh-CN" sz="2000" dirty="0"/>
              <a:t>,2D</a:t>
            </a:r>
            <a:r>
              <a:rPr lang="zh-CN" altLang="en-US" sz="2000" dirty="0"/>
              <a:t>交互</a:t>
            </a:r>
            <a:r>
              <a:rPr lang="en-US" altLang="zh-CN" sz="2000" dirty="0"/>
              <a:t>,</a:t>
            </a:r>
            <a:r>
              <a:rPr lang="zh-CN" altLang="en-US" sz="2000" dirty="0"/>
              <a:t>交互效率</a:t>
            </a:r>
            <a:r>
              <a:rPr lang="en-US" altLang="zh-CN" sz="2000" dirty="0"/>
              <a:t>,</a:t>
            </a:r>
            <a:r>
              <a:rPr lang="zh-CN" altLang="en-US" sz="2000" dirty="0"/>
              <a:t>屏幕尺寸</a:t>
            </a:r>
            <a:endParaRPr lang="en-US" altLang="zh-CN" sz="2000" dirty="0">
              <a:latin typeface="+mn-lt"/>
              <a:ea typeface="+mn-ea"/>
            </a:endParaRPr>
          </a:p>
        </p:txBody>
      </p:sp>
      <p:pic>
        <p:nvPicPr>
          <p:cNvPr id="4" name="图片 3"/>
          <p:cNvPicPr>
            <a:picLocks noChangeAspect="1"/>
          </p:cNvPicPr>
          <p:nvPr/>
        </p:nvPicPr>
        <p:blipFill>
          <a:blip r:embed="rId1"/>
          <a:stretch>
            <a:fillRect/>
          </a:stretch>
        </p:blipFill>
        <p:spPr>
          <a:xfrm>
            <a:off x="5184068" y="1952836"/>
            <a:ext cx="3348939" cy="1691892"/>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4068" y="4043762"/>
            <a:ext cx="3515209" cy="15627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0648"/>
            <a:ext cx="7086600" cy="487363"/>
          </a:xfrm>
        </p:spPr>
        <p:txBody>
          <a:bodyPr/>
          <a:lstStyle/>
          <a:p>
            <a:r>
              <a:rPr lang="en-US" altLang="zh-CN" sz="2400" dirty="0"/>
              <a:t>9</a:t>
            </a:r>
            <a:r>
              <a:rPr lang="zh-CN" altLang="en-US" sz="2400" dirty="0"/>
              <a:t> 味、嗅觉交互模拟装置与可行性探究</a:t>
            </a:r>
            <a:endParaRPr lang="en-US" altLang="zh-CN" sz="2400" dirty="0"/>
          </a:p>
        </p:txBody>
      </p:sp>
      <p:sp>
        <p:nvSpPr>
          <p:cNvPr id="3" name="内容占位符 2"/>
          <p:cNvSpPr>
            <a:spLocks noGrp="1"/>
          </p:cNvSpPr>
          <p:nvPr>
            <p:ph idx="1"/>
          </p:nvPr>
        </p:nvSpPr>
        <p:spPr>
          <a:xfrm>
            <a:off x="-36512" y="1232756"/>
            <a:ext cx="5256584" cy="5105400"/>
          </a:xfrm>
        </p:spPr>
        <p:txBody>
          <a:bodyPr/>
          <a:lstStyle/>
          <a:p>
            <a:r>
              <a:rPr lang="zh-CN" altLang="en-US" sz="2000" dirty="0"/>
              <a:t>在视听触味嗅五种主要感官中，味觉作为一种数字媒体形式应用于人机交互界面的探索是最少的。可控的味觉、嗅觉模拟装置用数字方式呈现虚拟的味道，这在多模态互动系统中是很有价值的。此外味觉、嗅觉模拟装置有可能改善用户的饮食习惯、检测用户感知能力，也与人体的健康状况密切相关，因此味觉模拟也是在美味和健康之间寻求平衡的一个可能方案。</a:t>
            </a:r>
            <a:endParaRPr lang="en-US" altLang="zh-CN" sz="2000" dirty="0"/>
          </a:p>
        </p:txBody>
      </p:sp>
      <p:sp>
        <p:nvSpPr>
          <p:cNvPr id="10" name="内容占位符 2"/>
          <p:cNvSpPr txBox="1"/>
          <p:nvPr/>
        </p:nvSpPr>
        <p:spPr bwMode="gray">
          <a:xfrm>
            <a:off x="107504" y="4520657"/>
            <a:ext cx="4320480" cy="10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dirty="0">
                <a:latin typeface="+mn-lt"/>
                <a:ea typeface="+mn-ea"/>
              </a:rPr>
              <a:t>关键词： 味觉模拟，电刺激，化学刺激，虚拟现实</a:t>
            </a:r>
            <a:endParaRPr lang="en-US" altLang="zh-CN" sz="2000" dirty="0">
              <a:latin typeface="+mn-lt"/>
              <a:ea typeface="+mn-ea"/>
            </a:endParaRPr>
          </a:p>
        </p:txBody>
      </p:sp>
      <p:pic>
        <p:nvPicPr>
          <p:cNvPr id="5" name="图片 3"/>
          <p:cNvPicPr>
            <a:picLocks noChangeAspect="1"/>
          </p:cNvPicPr>
          <p:nvPr/>
        </p:nvPicPr>
        <p:blipFill>
          <a:blip r:embed="rId1"/>
          <a:stretch>
            <a:fillRect/>
          </a:stretch>
        </p:blipFill>
        <p:spPr>
          <a:xfrm>
            <a:off x="5004048" y="2384884"/>
            <a:ext cx="3666909" cy="24995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0648"/>
            <a:ext cx="7086600" cy="487363"/>
          </a:xfrm>
        </p:spPr>
        <p:txBody>
          <a:bodyPr/>
          <a:lstStyle/>
          <a:p>
            <a:r>
              <a:rPr lang="en-US" altLang="zh-CN" sz="2400" dirty="0"/>
              <a:t>10</a:t>
            </a:r>
            <a:r>
              <a:rPr lang="zh-CN" altLang="en-US" sz="2400" dirty="0"/>
              <a:t> 基于运动传感器（</a:t>
            </a:r>
            <a:r>
              <a:rPr lang="en-US" altLang="zh-CN" sz="2400" dirty="0"/>
              <a:t>IMU</a:t>
            </a:r>
            <a:r>
              <a:rPr lang="zh-CN" altLang="en-US" sz="2400" dirty="0"/>
              <a:t>）的步态检测与姿态建模</a:t>
            </a:r>
            <a:endParaRPr lang="en-US" altLang="zh-CN" sz="2400" dirty="0"/>
          </a:p>
        </p:txBody>
      </p:sp>
      <p:sp>
        <p:nvSpPr>
          <p:cNvPr id="3" name="内容占位符 2"/>
          <p:cNvSpPr>
            <a:spLocks noGrp="1"/>
          </p:cNvSpPr>
          <p:nvPr>
            <p:ph idx="1"/>
          </p:nvPr>
        </p:nvSpPr>
        <p:spPr>
          <a:xfrm>
            <a:off x="-36512" y="1232756"/>
            <a:ext cx="5256584" cy="5105400"/>
          </a:xfrm>
        </p:spPr>
        <p:txBody>
          <a:bodyPr/>
          <a:lstStyle/>
          <a:p>
            <a:r>
              <a:rPr lang="en-US" altLang="zh-CN" sz="2000" dirty="0"/>
              <a:t>IMU</a:t>
            </a:r>
            <a:r>
              <a:rPr lang="zh-CN" altLang="en-US" sz="2000" dirty="0"/>
              <a:t>是惯性测量单元包含加速度计、陀螺仪和磁力计等传感器。在步态分析中，</a:t>
            </a:r>
            <a:r>
              <a:rPr lang="en-US" altLang="zh-CN" sz="2000" dirty="0"/>
              <a:t>IMU</a:t>
            </a:r>
            <a:r>
              <a:rPr lang="zh-CN" altLang="en-US" sz="2000" dirty="0"/>
              <a:t>可以用于测量步态细节，例如步幅、步频、步行速度、步行节奏等。</a:t>
            </a:r>
            <a:r>
              <a:rPr lang="en-US" altLang="zh-CN" sz="2000" dirty="0"/>
              <a:t>IMU</a:t>
            </a:r>
            <a:r>
              <a:rPr lang="zh-CN" altLang="en-US" sz="2000" dirty="0"/>
              <a:t>可以提供高精度的运动测量，被广泛应用于运动医学、人机交互等领域。</a:t>
            </a:r>
            <a:endParaRPr lang="en-US" altLang="zh-CN" sz="2000" dirty="0"/>
          </a:p>
          <a:p>
            <a:endParaRPr lang="en-US" altLang="zh-CN" sz="2000" dirty="0"/>
          </a:p>
          <a:p>
            <a:endParaRPr lang="en-US" altLang="zh-CN" sz="2000" dirty="0"/>
          </a:p>
          <a:p>
            <a:endParaRPr lang="en-US" altLang="zh-CN" sz="2000" dirty="0"/>
          </a:p>
          <a:p>
            <a:endParaRPr lang="en-US" altLang="zh-CN" sz="2000" dirty="0"/>
          </a:p>
        </p:txBody>
      </p:sp>
      <p:sp>
        <p:nvSpPr>
          <p:cNvPr id="10" name="内容占位符 2"/>
          <p:cNvSpPr txBox="1"/>
          <p:nvPr/>
        </p:nvSpPr>
        <p:spPr bwMode="gray">
          <a:xfrm>
            <a:off x="107504" y="4520657"/>
            <a:ext cx="4320480" cy="10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dirty="0">
                <a:latin typeface="+mn-lt"/>
                <a:ea typeface="+mn-ea"/>
              </a:rPr>
              <a:t>关键词： </a:t>
            </a:r>
            <a:r>
              <a:rPr lang="en-US" altLang="zh-CN" sz="2000" dirty="0"/>
              <a:t>Android</a:t>
            </a:r>
            <a:r>
              <a:rPr lang="zh-CN" altLang="en-US" sz="2000" dirty="0"/>
              <a:t>，</a:t>
            </a:r>
            <a:r>
              <a:rPr lang="en-US" altLang="zh-CN" sz="2000" dirty="0"/>
              <a:t>IMU</a:t>
            </a:r>
            <a:endParaRPr lang="en-US" altLang="zh-CN" sz="2000" dirty="0">
              <a:latin typeface="+mn-lt"/>
              <a:ea typeface="+mn-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7966" y="3453742"/>
            <a:ext cx="3578530" cy="25526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962" y="1812588"/>
            <a:ext cx="3673853" cy="1623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0648"/>
            <a:ext cx="7086600" cy="487363"/>
          </a:xfrm>
        </p:spPr>
        <p:txBody>
          <a:bodyPr/>
          <a:lstStyle/>
          <a:p>
            <a:r>
              <a:rPr lang="en-US" altLang="zh-CN" sz="2400" dirty="0"/>
              <a:t>11.</a:t>
            </a:r>
            <a:r>
              <a:rPr lang="zh-CN" altLang="en-US" sz="2400" dirty="0"/>
              <a:t> 基于</a:t>
            </a:r>
            <a:r>
              <a:rPr lang="en-US" altLang="zh-CN" sz="2400" dirty="0"/>
              <a:t>AI</a:t>
            </a:r>
            <a:r>
              <a:rPr lang="zh-CN" altLang="en-US" sz="2400" dirty="0"/>
              <a:t>音乐生成的数字化行为干预治疗技术</a:t>
            </a:r>
            <a:endParaRPr lang="en-US" altLang="zh-CN" sz="2400" dirty="0"/>
          </a:p>
        </p:txBody>
      </p:sp>
      <p:sp>
        <p:nvSpPr>
          <p:cNvPr id="3" name="内容占位符 2"/>
          <p:cNvSpPr>
            <a:spLocks noGrp="1"/>
          </p:cNvSpPr>
          <p:nvPr>
            <p:ph idx="1"/>
          </p:nvPr>
        </p:nvSpPr>
        <p:spPr>
          <a:xfrm>
            <a:off x="-36512" y="1232756"/>
            <a:ext cx="4500500" cy="5105400"/>
          </a:xfrm>
        </p:spPr>
        <p:txBody>
          <a:bodyPr/>
          <a:lstStyle/>
          <a:p>
            <a:r>
              <a:rPr lang="zh-CN" altLang="en-US" sz="2000" dirty="0"/>
              <a:t>使用人工智能技术来生成音乐，结合各种算法和模型，来生成具有不同风格和情感的音乐，用于许多应用场景，神经系统疾病干预领域，调节患者行为节奏，平衡用户运动能力。</a:t>
            </a:r>
            <a:endParaRPr lang="en-US" altLang="zh-CN" sz="3200" dirty="0"/>
          </a:p>
          <a:p>
            <a:endParaRPr lang="en-US" altLang="zh-CN" sz="2000" dirty="0"/>
          </a:p>
        </p:txBody>
      </p:sp>
      <p:sp>
        <p:nvSpPr>
          <p:cNvPr id="10" name="内容占位符 2"/>
          <p:cNvSpPr txBox="1"/>
          <p:nvPr/>
        </p:nvSpPr>
        <p:spPr bwMode="gray">
          <a:xfrm>
            <a:off x="107504" y="4520657"/>
            <a:ext cx="4572510" cy="10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dirty="0">
                <a:latin typeface="+mn-lt"/>
                <a:ea typeface="+mn-ea"/>
              </a:rPr>
              <a:t>关键词： </a:t>
            </a:r>
            <a:r>
              <a:rPr lang="zh-CN" altLang="en-US" sz="2000" dirty="0"/>
              <a:t>生成式模型，行为干预，神经系统疾病治疗</a:t>
            </a:r>
            <a:endParaRPr lang="en-US" altLang="zh-CN" sz="2000" dirty="0">
              <a:latin typeface="+mn-lt"/>
              <a:ea typeface="+mn-ea"/>
            </a:endParaRPr>
          </a:p>
        </p:txBody>
      </p:sp>
      <p:pic>
        <p:nvPicPr>
          <p:cNvPr id="2050" name="Picture 2" descr="沉浸式音乐节奏体验房间- 广州凡卓【VIZ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7403" y="3645024"/>
            <a:ext cx="4271421" cy="24449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墨甲”机器人乐队：技术、艺术与文化传统“琴瑟和鸣”-清华大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528" y="1412776"/>
            <a:ext cx="4294296"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lnSpc>
                <a:spcPct val="200000"/>
              </a:lnSpc>
            </a:pPr>
            <a:r>
              <a:rPr lang="zh-CN" altLang="en-US" dirty="0"/>
              <a:t>考核方式</a:t>
            </a:r>
            <a:endParaRPr lang="en-US" altLang="zh-CN" dirty="0"/>
          </a:p>
          <a:p>
            <a:pPr>
              <a:lnSpc>
                <a:spcPct val="200000"/>
              </a:lnSpc>
            </a:pPr>
            <a:r>
              <a:rPr lang="zh-CN" altLang="en-US" dirty="0"/>
              <a:t>选题目录</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考核方式</a:t>
            </a:r>
            <a:endParaRPr lang="zh-CN" altLang="en-US" dirty="0"/>
          </a:p>
        </p:txBody>
      </p:sp>
      <p:sp>
        <p:nvSpPr>
          <p:cNvPr id="3" name="内容占位符 2"/>
          <p:cNvSpPr>
            <a:spLocks noGrp="1"/>
          </p:cNvSpPr>
          <p:nvPr>
            <p:ph idx="1"/>
          </p:nvPr>
        </p:nvSpPr>
        <p:spPr>
          <a:xfrm>
            <a:off x="539552" y="809244"/>
            <a:ext cx="7920880" cy="5105400"/>
          </a:xfrm>
        </p:spPr>
        <p:txBody>
          <a:bodyPr/>
          <a:lstStyle/>
          <a:p>
            <a:pPr marL="0" indent="0">
              <a:buNone/>
            </a:pPr>
            <a:endParaRPr lang="en-US" altLang="zh-CN" sz="2000" dirty="0"/>
          </a:p>
          <a:p>
            <a:pPr>
              <a:lnSpc>
                <a:spcPct val="150000"/>
              </a:lnSpc>
            </a:pPr>
            <a:r>
              <a:rPr lang="zh-CN" altLang="en-US" sz="2000" b="1" dirty="0"/>
              <a:t>课程设计</a:t>
            </a:r>
            <a:r>
              <a:rPr lang="zh-CN" altLang="en-US" sz="2000" dirty="0"/>
              <a:t>：学生分组合作完成课程设计，并进行一次</a:t>
            </a:r>
            <a:r>
              <a:rPr lang="zh-CN" altLang="en-US" sz="2000" dirty="0">
                <a:solidFill>
                  <a:srgbClr val="FF0000"/>
                </a:solidFill>
              </a:rPr>
              <a:t>中期答辩</a:t>
            </a:r>
            <a:r>
              <a:rPr lang="zh-CN" altLang="en-US" sz="2000" dirty="0"/>
              <a:t>和一次</a:t>
            </a:r>
            <a:r>
              <a:rPr lang="zh-CN" altLang="en-US" sz="2000" dirty="0">
                <a:solidFill>
                  <a:srgbClr val="FF0000"/>
                </a:solidFill>
              </a:rPr>
              <a:t>结题答辩</a:t>
            </a:r>
            <a:r>
              <a:rPr lang="zh-CN" altLang="en-US" sz="2000" dirty="0"/>
              <a:t>，课程结束后完成一份</a:t>
            </a:r>
            <a:r>
              <a:rPr lang="zh-CN" altLang="en-US" sz="2000" dirty="0">
                <a:solidFill>
                  <a:srgbClr val="FF0000"/>
                </a:solidFill>
              </a:rPr>
              <a:t>课程设计报告</a:t>
            </a:r>
            <a:r>
              <a:rPr lang="zh-CN" altLang="en-US" sz="2000" dirty="0"/>
              <a:t>。</a:t>
            </a:r>
            <a:endParaRPr lang="en-US" altLang="zh-CN" sz="2000" dirty="0"/>
          </a:p>
          <a:p>
            <a:pPr marL="449580" indent="0">
              <a:lnSpc>
                <a:spcPct val="150000"/>
              </a:lnSpc>
              <a:buNone/>
            </a:pPr>
            <a:r>
              <a:rPr lang="zh-CN" altLang="en-US" sz="2000" dirty="0"/>
              <a:t>中期答辩（第</a:t>
            </a:r>
            <a:r>
              <a:rPr lang="en-US" altLang="zh-CN" sz="2000" dirty="0"/>
              <a:t>9</a:t>
            </a:r>
            <a:r>
              <a:rPr lang="zh-CN" altLang="en-US" sz="2000" dirty="0"/>
              <a:t>节课）：研究内容、计划、初步研究方法、结果</a:t>
            </a:r>
            <a:endParaRPr lang="en-US" altLang="zh-CN" sz="2000" dirty="0"/>
          </a:p>
          <a:p>
            <a:pPr marL="449580" indent="0">
              <a:lnSpc>
                <a:spcPct val="150000"/>
              </a:lnSpc>
              <a:buNone/>
            </a:pPr>
            <a:r>
              <a:rPr lang="zh-CN" altLang="en-US" sz="2000" dirty="0"/>
              <a:t>结题答辩（第</a:t>
            </a:r>
            <a:r>
              <a:rPr lang="en-US" altLang="zh-CN" sz="2000" dirty="0"/>
              <a:t>18</a:t>
            </a:r>
            <a:r>
              <a:rPr lang="zh-CN" altLang="en-US" sz="2000" dirty="0"/>
              <a:t>节课）：研究内容、相关工作、方法、结果</a:t>
            </a:r>
            <a:endParaRPr lang="en-US" altLang="zh-CN" sz="2000" dirty="0"/>
          </a:p>
          <a:p>
            <a:pPr marL="449580" indent="0">
              <a:lnSpc>
                <a:spcPct val="150000"/>
              </a:lnSpc>
              <a:buNone/>
            </a:pPr>
            <a:endParaRPr lang="en-US" altLang="zh-CN" sz="2000" dirty="0"/>
          </a:p>
          <a:p>
            <a:pPr>
              <a:lnSpc>
                <a:spcPct val="150000"/>
              </a:lnSpc>
            </a:pPr>
            <a:r>
              <a:rPr lang="zh-CN" altLang="en-US" sz="2000" b="1" dirty="0"/>
              <a:t>课程成绩</a:t>
            </a:r>
            <a:r>
              <a:rPr lang="zh-CN" altLang="en-US" sz="2000" dirty="0"/>
              <a:t>：</a:t>
            </a:r>
            <a:endParaRPr lang="en-US" altLang="zh-CN" sz="2000" dirty="0"/>
          </a:p>
          <a:p>
            <a:pPr lvl="1">
              <a:lnSpc>
                <a:spcPct val="150000"/>
              </a:lnSpc>
            </a:pPr>
            <a:r>
              <a:rPr lang="zh-CN" altLang="en-US" sz="1800" dirty="0"/>
              <a:t>论文讲解</a:t>
            </a:r>
            <a:r>
              <a:rPr lang="en-US" altLang="zh-CN" sz="1800" dirty="0"/>
              <a:t>10%</a:t>
            </a:r>
            <a:r>
              <a:rPr lang="zh-CN" altLang="en-US" sz="1800" dirty="0"/>
              <a:t> </a:t>
            </a:r>
            <a:r>
              <a:rPr lang="en-US" altLang="zh-CN" sz="1800" dirty="0"/>
              <a:t>+</a:t>
            </a:r>
            <a:r>
              <a:rPr lang="zh-CN" altLang="en-US" sz="1800" dirty="0"/>
              <a:t> 中期汇报</a:t>
            </a:r>
            <a:r>
              <a:rPr lang="en-US" altLang="zh-CN" sz="1800" dirty="0"/>
              <a:t>20%</a:t>
            </a:r>
            <a:r>
              <a:rPr lang="zh-CN" altLang="en-US" sz="1800" dirty="0"/>
              <a:t> </a:t>
            </a:r>
            <a:r>
              <a:rPr lang="en-US" altLang="zh-CN" sz="1800" dirty="0"/>
              <a:t>+</a:t>
            </a:r>
            <a:r>
              <a:rPr lang="zh-CN" altLang="en-US" sz="1800" dirty="0"/>
              <a:t> 大作业</a:t>
            </a:r>
            <a:r>
              <a:rPr lang="en-US" altLang="zh-CN" sz="1800" dirty="0"/>
              <a:t>50%</a:t>
            </a:r>
            <a:r>
              <a:rPr lang="zh-CN" altLang="en-US" sz="1800" dirty="0"/>
              <a:t> </a:t>
            </a:r>
            <a:r>
              <a:rPr lang="en-US" altLang="zh-CN" sz="1800" dirty="0"/>
              <a:t>+</a:t>
            </a:r>
            <a:r>
              <a:rPr lang="zh-CN" altLang="en-US" sz="1800" dirty="0"/>
              <a:t> 考勤</a:t>
            </a:r>
            <a:r>
              <a:rPr lang="en-US" altLang="zh-CN" sz="1800" dirty="0"/>
              <a:t>20%</a:t>
            </a:r>
            <a:endParaRPr lang="en-US" altLang="zh-CN" sz="1800" dirty="0"/>
          </a:p>
          <a:p>
            <a:pPr lvl="1">
              <a:lnSpc>
                <a:spcPct val="150000"/>
              </a:lnSpc>
            </a:pPr>
            <a:r>
              <a:rPr lang="zh-CN" altLang="en-US" sz="1800" dirty="0"/>
              <a:t>* 大作业分为两个个部分，包括</a:t>
            </a:r>
            <a:r>
              <a:rPr lang="zh-CN" altLang="en-US" sz="1800" dirty="0">
                <a:solidFill>
                  <a:srgbClr val="FF0000"/>
                </a:solidFill>
              </a:rPr>
              <a:t>期末答辩</a:t>
            </a:r>
            <a:r>
              <a:rPr lang="en-US" altLang="zh-CN" sz="1800" dirty="0">
                <a:solidFill>
                  <a:srgbClr val="FF0000"/>
                </a:solidFill>
              </a:rPr>
              <a:t>30</a:t>
            </a:r>
            <a:r>
              <a:rPr lang="zh-CN" altLang="en-US" sz="1800" dirty="0">
                <a:solidFill>
                  <a:srgbClr val="FF0000"/>
                </a:solidFill>
              </a:rPr>
              <a:t>分</a:t>
            </a:r>
            <a:r>
              <a:rPr lang="zh-CN" altLang="en-US" sz="1800" dirty="0"/>
              <a:t>和</a:t>
            </a:r>
            <a:r>
              <a:rPr lang="zh-CN" altLang="en-US" sz="1800" dirty="0">
                <a:solidFill>
                  <a:srgbClr val="FF0000"/>
                </a:solidFill>
              </a:rPr>
              <a:t>研究报告</a:t>
            </a:r>
            <a:r>
              <a:rPr lang="en-US" altLang="zh-CN" sz="1800" dirty="0">
                <a:solidFill>
                  <a:srgbClr val="FF0000"/>
                </a:solidFill>
              </a:rPr>
              <a:t>20</a:t>
            </a:r>
            <a:r>
              <a:rPr lang="zh-CN" altLang="en-US" sz="1800" dirty="0">
                <a:solidFill>
                  <a:srgbClr val="FF0000"/>
                </a:solidFill>
              </a:rPr>
              <a:t>分</a:t>
            </a:r>
            <a:endParaRPr lang="en-US" altLang="zh-CN" sz="1800" dirty="0"/>
          </a:p>
          <a:p>
            <a:pPr lvl="1">
              <a:lnSpc>
                <a:spcPct val="150000"/>
              </a:lnSpc>
            </a:pPr>
            <a:r>
              <a:rPr lang="zh-CN" altLang="en-US" sz="1800" dirty="0"/>
              <a:t>* 平时表现考勤占</a:t>
            </a:r>
            <a:r>
              <a:rPr lang="en-US" altLang="zh-CN" sz="1800" dirty="0"/>
              <a:t>10</a:t>
            </a:r>
            <a:r>
              <a:rPr lang="zh-CN" altLang="en-US" sz="1800" dirty="0"/>
              <a:t>分，课堂问答占</a:t>
            </a:r>
            <a:r>
              <a:rPr lang="en-US" altLang="zh-CN" sz="1800" dirty="0"/>
              <a:t>10</a:t>
            </a:r>
            <a:r>
              <a:rPr lang="zh-CN" altLang="en-US" sz="1800" dirty="0"/>
              <a:t>分</a:t>
            </a:r>
            <a:endParaRPr lang="en-US" altLang="zh-CN"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选题目录</a:t>
            </a:r>
            <a:endParaRPr lang="zh-CN" altLang="en-US" dirty="0"/>
          </a:p>
        </p:txBody>
      </p:sp>
      <p:sp>
        <p:nvSpPr>
          <p:cNvPr id="3" name="内容占位符 2"/>
          <p:cNvSpPr>
            <a:spLocks noGrp="1"/>
          </p:cNvSpPr>
          <p:nvPr>
            <p:ph idx="1"/>
          </p:nvPr>
        </p:nvSpPr>
        <p:spPr>
          <a:xfrm>
            <a:off x="476250" y="1052736"/>
            <a:ext cx="8191500" cy="5688632"/>
          </a:xfrm>
        </p:spPr>
        <p:txBody>
          <a:bodyPr/>
          <a:lstStyle/>
          <a:p>
            <a:pPr>
              <a:lnSpc>
                <a:spcPct val="150000"/>
              </a:lnSpc>
            </a:pPr>
            <a:r>
              <a:rPr lang="en-US" altLang="zh-CN" sz="2000" dirty="0"/>
              <a:t>1.</a:t>
            </a:r>
            <a:r>
              <a:rPr lang="zh-CN" altLang="en-US" sz="2000" dirty="0"/>
              <a:t>通过动态手势实时评估认知状态</a:t>
            </a:r>
            <a:endParaRPr lang="en-US" altLang="zh-CN" sz="2000" dirty="0"/>
          </a:p>
          <a:p>
            <a:pPr>
              <a:lnSpc>
                <a:spcPct val="150000"/>
              </a:lnSpc>
            </a:pPr>
            <a:r>
              <a:rPr lang="en-US" altLang="zh-CN" sz="2000" dirty="0"/>
              <a:t>2.AR</a:t>
            </a:r>
            <a:r>
              <a:rPr lang="zh-CN" altLang="en-US" sz="2000" dirty="0"/>
              <a:t>下用户运动对移动目标选择影响</a:t>
            </a:r>
            <a:endParaRPr lang="en-US" altLang="zh-CN" sz="2000" dirty="0"/>
          </a:p>
          <a:p>
            <a:pPr>
              <a:lnSpc>
                <a:spcPct val="150000"/>
              </a:lnSpc>
            </a:pPr>
            <a:r>
              <a:rPr lang="en-US" altLang="zh-CN" sz="2000" dirty="0"/>
              <a:t>3.Support Intelligent Tutoring System Content Authoring with LLMs </a:t>
            </a:r>
            <a:endParaRPr lang="en-US" altLang="zh-CN" sz="2000" dirty="0"/>
          </a:p>
          <a:p>
            <a:pPr>
              <a:lnSpc>
                <a:spcPct val="150000"/>
              </a:lnSpc>
            </a:pPr>
            <a:r>
              <a:rPr lang="en-US" altLang="zh-CN" sz="2000" dirty="0"/>
              <a:t>4.</a:t>
            </a:r>
            <a:r>
              <a:rPr lang="zh-CN" altLang="en-US" sz="2000" dirty="0"/>
              <a:t>基于医学影像的诊断模型可解释性探索</a:t>
            </a:r>
            <a:endParaRPr lang="en-US" altLang="zh-CN" sz="2000" dirty="0"/>
          </a:p>
          <a:p>
            <a:pPr>
              <a:lnSpc>
                <a:spcPct val="150000"/>
              </a:lnSpc>
            </a:pPr>
            <a:r>
              <a:rPr lang="en-US" altLang="zh-CN" sz="2000" dirty="0"/>
              <a:t>5.</a:t>
            </a:r>
            <a:r>
              <a:rPr lang="zh-CN" altLang="en-US" sz="2000" dirty="0"/>
              <a:t>理解不同视觉参与度对目标选择任务的影响</a:t>
            </a:r>
            <a:endParaRPr lang="en-US" altLang="zh-CN" sz="2000" dirty="0"/>
          </a:p>
          <a:p>
            <a:pPr>
              <a:lnSpc>
                <a:spcPct val="150000"/>
              </a:lnSpc>
            </a:pPr>
            <a:r>
              <a:rPr lang="en-US" altLang="zh-CN" sz="2000" dirty="0"/>
              <a:t>6.</a:t>
            </a:r>
            <a:r>
              <a:rPr lang="zh-CN" altLang="en-US" sz="2000" dirty="0"/>
              <a:t>探索</a:t>
            </a:r>
            <a:r>
              <a:rPr lang="en-US" altLang="zh-CN" sz="2000" dirty="0"/>
              <a:t>VR</a:t>
            </a:r>
            <a:r>
              <a:rPr lang="zh-CN" altLang="en-US" sz="2000" dirty="0"/>
              <a:t>多人运动场景下动态多感官干预技术</a:t>
            </a:r>
            <a:endParaRPr lang="zh-CN" altLang="zh-CN" sz="2000" dirty="0"/>
          </a:p>
          <a:p>
            <a:pPr>
              <a:lnSpc>
                <a:spcPct val="150000"/>
              </a:lnSpc>
            </a:pPr>
            <a:r>
              <a:rPr lang="en-US" altLang="zh-CN" sz="2000" dirty="0"/>
              <a:t>7.</a:t>
            </a:r>
            <a:r>
              <a:rPr lang="zh-CN" altLang="en-US" sz="2000" dirty="0"/>
              <a:t>交互式辅助诊断系统研究</a:t>
            </a:r>
            <a:endParaRPr lang="en-US" altLang="zh-CN" sz="2000" dirty="0"/>
          </a:p>
          <a:p>
            <a:pPr>
              <a:lnSpc>
                <a:spcPct val="150000"/>
              </a:lnSpc>
            </a:pPr>
            <a:r>
              <a:rPr lang="en-US" altLang="zh-CN" sz="2000" dirty="0"/>
              <a:t>8.</a:t>
            </a:r>
            <a:r>
              <a:rPr lang="zh-CN" altLang="en-US" sz="2000" dirty="0"/>
              <a:t>探索将</a:t>
            </a:r>
            <a:r>
              <a:rPr lang="en-US" altLang="zh-CN" sz="2000" dirty="0"/>
              <a:t>2D</a:t>
            </a:r>
            <a:r>
              <a:rPr lang="zh-CN" altLang="en-US" sz="2000" dirty="0"/>
              <a:t>交互引入</a:t>
            </a:r>
            <a:r>
              <a:rPr lang="en-US" altLang="zh-CN" sz="2000" dirty="0"/>
              <a:t>VR</a:t>
            </a:r>
            <a:r>
              <a:rPr lang="zh-CN" altLang="en-US" sz="2000" dirty="0"/>
              <a:t>空间交互</a:t>
            </a:r>
            <a:endParaRPr lang="en-US" altLang="zh-CN" sz="2000" dirty="0"/>
          </a:p>
          <a:p>
            <a:pPr>
              <a:lnSpc>
                <a:spcPct val="150000"/>
              </a:lnSpc>
            </a:pPr>
            <a:r>
              <a:rPr lang="en-US" altLang="zh-CN" sz="2000" dirty="0"/>
              <a:t>9.</a:t>
            </a:r>
            <a:r>
              <a:rPr lang="zh-CN" altLang="en-US" sz="2000" dirty="0"/>
              <a:t>味、嗅觉交互模拟装置与可行性探究</a:t>
            </a:r>
            <a:endParaRPr lang="en-US" altLang="zh-CN" sz="2000" dirty="0"/>
          </a:p>
          <a:p>
            <a:pPr>
              <a:lnSpc>
                <a:spcPct val="150000"/>
              </a:lnSpc>
            </a:pPr>
            <a:r>
              <a:rPr lang="en-US" altLang="zh-CN" sz="2000" dirty="0"/>
              <a:t>10.</a:t>
            </a:r>
            <a:r>
              <a:rPr lang="zh-CN" altLang="en-US" sz="2000" dirty="0"/>
              <a:t> 基于运动传感器（</a:t>
            </a:r>
            <a:r>
              <a:rPr lang="en-US" altLang="zh-CN" sz="2000" dirty="0"/>
              <a:t>IMU</a:t>
            </a:r>
            <a:r>
              <a:rPr lang="zh-CN" altLang="en-US" sz="2000" dirty="0"/>
              <a:t>）的步态检测与姿态建模</a:t>
            </a:r>
            <a:endParaRPr lang="en-US" altLang="zh-CN" sz="2000" dirty="0"/>
          </a:p>
          <a:p>
            <a:pPr>
              <a:lnSpc>
                <a:spcPct val="150000"/>
              </a:lnSpc>
            </a:pPr>
            <a:r>
              <a:rPr lang="en-US" altLang="zh-CN" sz="2000" dirty="0"/>
              <a:t>11.</a:t>
            </a:r>
            <a:r>
              <a:rPr lang="zh-CN" altLang="en-US" sz="2000" dirty="0"/>
              <a:t> 基于</a:t>
            </a:r>
            <a:r>
              <a:rPr lang="en-US" altLang="zh-CN" sz="2000" dirty="0"/>
              <a:t>AI</a:t>
            </a:r>
            <a:r>
              <a:rPr lang="zh-CN" altLang="en-US" sz="2000" dirty="0"/>
              <a:t>音乐生成的数字化行为干预治疗技术</a:t>
            </a:r>
            <a:endParaRPr lang="en-US" altLang="zh-CN"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6336665" cy="487680"/>
          </a:xfrm>
        </p:spPr>
        <p:txBody>
          <a:bodyPr/>
          <a:lstStyle/>
          <a:p>
            <a:r>
              <a:rPr lang="en-US" altLang="zh-CN" dirty="0"/>
              <a:t>1</a:t>
            </a:r>
            <a:r>
              <a:rPr lang="zh-CN" altLang="en-US" dirty="0"/>
              <a:t> 通过动态手势实时评估认知状态</a:t>
            </a:r>
            <a:endParaRPr lang="zh-CN" altLang="en-US" dirty="0"/>
          </a:p>
        </p:txBody>
      </p:sp>
      <p:sp>
        <p:nvSpPr>
          <p:cNvPr id="3" name="内容占位符 2"/>
          <p:cNvSpPr>
            <a:spLocks noGrp="1"/>
          </p:cNvSpPr>
          <p:nvPr>
            <p:ph idx="1"/>
          </p:nvPr>
        </p:nvSpPr>
        <p:spPr>
          <a:xfrm>
            <a:off x="539552" y="1480788"/>
            <a:ext cx="5002093" cy="5105400"/>
          </a:xfrm>
        </p:spPr>
        <p:txBody>
          <a:bodyPr/>
          <a:lstStyle/>
          <a:p>
            <a:pPr latinLnBrk="0">
              <a:lnSpc>
                <a:spcPct val="150000"/>
              </a:lnSpc>
              <a:spcBef>
                <a:spcPts val="0"/>
              </a:spcBef>
            </a:pPr>
            <a:r>
              <a:rPr lang="zh-CN" sz="1600" dirty="0">
                <a:latin typeface="微软雅黑" panose="020B0503020204020204" pitchFamily="34" charset="-122"/>
                <a:ea typeface="微软雅黑" panose="020B0503020204020204" pitchFamily="34" charset="-122"/>
              </a:rPr>
              <a:t>手的运动可以</a:t>
            </a:r>
            <a:r>
              <a:rPr sz="1600" dirty="0">
                <a:latin typeface="微软雅黑" panose="020B0503020204020204" pitchFamily="34" charset="-122"/>
                <a:ea typeface="微软雅黑" panose="020B0503020204020204" pitchFamily="34" charset="-122"/>
              </a:rPr>
              <a:t>实时地反映大脑内的信息加工过程。</a:t>
            </a:r>
            <a:r>
              <a:rPr lang="zh-CN" sz="1600" dirty="0">
                <a:latin typeface="微软雅黑" panose="020B0503020204020204" pitchFamily="34" charset="-122"/>
                <a:ea typeface="微软雅黑" panose="020B0503020204020204" pitchFamily="34" charset="-122"/>
              </a:rPr>
              <a:t>使用</a:t>
            </a:r>
            <a:r>
              <a:rPr sz="1600" dirty="0">
                <a:latin typeface="微软雅黑" panose="020B0503020204020204" pitchFamily="34" charset="-122"/>
                <a:ea typeface="微软雅黑" panose="020B0503020204020204" pitchFamily="34" charset="-122"/>
              </a:rPr>
              <a:t>鼠标进行</a:t>
            </a:r>
            <a:r>
              <a:rPr lang="zh-CN" sz="1600" dirty="0">
                <a:latin typeface="微软雅黑" panose="020B0503020204020204" pitchFamily="34" charset="-122"/>
                <a:ea typeface="微软雅黑" panose="020B0503020204020204" pitchFamily="34" charset="-122"/>
              </a:rPr>
              <a:t>交互时</a:t>
            </a:r>
            <a:r>
              <a:rPr sz="1600" dirty="0">
                <a:latin typeface="微软雅黑" panose="020B0503020204020204" pitchFamily="34" charset="-122"/>
                <a:ea typeface="微软雅黑" panose="020B0503020204020204" pitchFamily="34" charset="-122"/>
              </a:rPr>
              <a:t>, 当以足够快的速度对鼠标的运动轨迹取点采样, 由这些点组成的鼠标运动轨迹可以实时地反映大脑中的知觉及认知加工过程。</a:t>
            </a:r>
            <a:r>
              <a:rPr lang="en-US" sz="1600" dirty="0">
                <a:latin typeface="微软雅黑" panose="020B0503020204020204" pitchFamily="34" charset="-122"/>
                <a:ea typeface="微软雅黑" panose="020B0503020204020204" pitchFamily="34" charset="-122"/>
              </a:rPr>
              <a:t> </a:t>
            </a:r>
            <a:r>
              <a:rPr lang="zh-CN" sz="1600" dirty="0">
                <a:latin typeface="微软雅黑" panose="020B0503020204020204" pitchFamily="34" charset="-122"/>
                <a:ea typeface="微软雅黑" panose="020B0503020204020204" pitchFamily="34" charset="-122"/>
              </a:rPr>
              <a:t>虚拟现实场景中手势被视为最具前景的交互方式之一，因此需要</a:t>
            </a:r>
            <a:r>
              <a:rPr lang="zh-CN" sz="1600" b="1" dirty="0">
                <a:latin typeface="微软雅黑" panose="020B0503020204020204" pitchFamily="34" charset="-122"/>
                <a:ea typeface="微软雅黑" panose="020B0503020204020204" pitchFamily="34" charset="-122"/>
              </a:rPr>
              <a:t>通过手部运动轨迹来评估用户的认知状态</a:t>
            </a:r>
            <a:r>
              <a:rPr lang="zh-CN" sz="1600" dirty="0">
                <a:latin typeface="微软雅黑" panose="020B0503020204020204" pitchFamily="34" charset="-122"/>
                <a:ea typeface="微软雅黑" panose="020B0503020204020204" pitchFamily="34" charset="-122"/>
              </a:rPr>
              <a:t>。</a:t>
            </a:r>
            <a:endParaRPr lang="zh-CN" sz="1600" dirty="0">
              <a:latin typeface="微软雅黑" panose="020B0503020204020204" pitchFamily="34" charset="-122"/>
              <a:ea typeface="微软雅黑" panose="020B0503020204020204" pitchFamily="34" charset="-122"/>
            </a:endParaRPr>
          </a:p>
          <a:p>
            <a:pPr marL="0" indent="0" latinLnBrk="0">
              <a:lnSpc>
                <a:spcPct val="150000"/>
              </a:lnSpc>
              <a:spcBef>
                <a:spcPts val="0"/>
              </a:spcBef>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开发虚拟现实任务场景。</a:t>
            </a:r>
            <a:endParaRPr lang="en-US" altLang="zh-CN" sz="1600" dirty="0">
              <a:latin typeface="微软雅黑" panose="020B0503020204020204" pitchFamily="34" charset="-122"/>
              <a:ea typeface="微软雅黑" panose="020B0503020204020204" pitchFamily="34" charset="-122"/>
            </a:endParaRPr>
          </a:p>
          <a:p>
            <a:pPr marL="0" indent="0" latinLnBrk="0">
              <a:lnSpc>
                <a:spcPct val="150000"/>
              </a:lnSpc>
              <a:spcBef>
                <a:spcPts val="0"/>
              </a:spcBef>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sym typeface="+mn-ea"/>
              </a:rPr>
              <a:t>便携式低成本脑机接口的</a:t>
            </a:r>
            <a:r>
              <a:rPr lang="en-US" altLang="zh-CN" sz="1600" dirty="0">
                <a:latin typeface="微软雅黑" panose="020B0503020204020204" pitchFamily="34" charset="-122"/>
                <a:ea typeface="微软雅黑" panose="020B0503020204020204" pitchFamily="34" charset="-122"/>
                <a:sym typeface="+mn-ea"/>
              </a:rPr>
              <a:t>EEG</a:t>
            </a:r>
            <a:r>
              <a:rPr lang="zh-CN" altLang="en-US" sz="1600" dirty="0">
                <a:latin typeface="微软雅黑" panose="020B0503020204020204" pitchFamily="34" charset="-122"/>
                <a:ea typeface="微软雅黑" panose="020B0503020204020204" pitchFamily="34" charset="-122"/>
                <a:sym typeface="+mn-ea"/>
              </a:rPr>
              <a:t>数据采集与分析</a:t>
            </a:r>
            <a:endParaRPr lang="zh-CN" altLang="en-US" sz="1600" dirty="0">
              <a:latin typeface="微软雅黑" panose="020B0503020204020204" pitchFamily="34" charset="-122"/>
              <a:ea typeface="微软雅黑" panose="020B0503020204020204" pitchFamily="34" charset="-122"/>
              <a:sym typeface="+mn-ea"/>
            </a:endParaRPr>
          </a:p>
          <a:p>
            <a:pPr marL="0" indent="0" latinLnBrk="0">
              <a:lnSpc>
                <a:spcPct val="150000"/>
              </a:lnSpc>
              <a:spcBef>
                <a:spcPts val="0"/>
              </a:spcBef>
              <a:buNone/>
            </a:pPr>
            <a:r>
              <a:rPr lang="zh-CN" altLang="en-US" sz="1600" dirty="0">
                <a:latin typeface="微软雅黑" panose="020B0503020204020204" pitchFamily="34" charset="-122"/>
                <a:ea typeface="微软雅黑" panose="020B0503020204020204" pitchFamily="34" charset="-122"/>
                <a:sym typeface="+mn-ea"/>
              </a:rPr>
              <a:t> </a:t>
            </a:r>
            <a:r>
              <a:rPr lang="en-US" altLang="zh-CN" sz="1600" dirty="0">
                <a:latin typeface="微软雅黑" panose="020B0503020204020204" pitchFamily="34" charset="-122"/>
                <a:ea typeface="微软雅黑" panose="020B0503020204020204" pitchFamily="34" charset="-122"/>
                <a:sym typeface="+mn-ea"/>
              </a:rPr>
              <a:t>     </a:t>
            </a:r>
            <a:r>
              <a:rPr lang="en-US" altLang="zh-CN" sz="1600"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动态手势</a:t>
            </a:r>
            <a:r>
              <a:rPr lang="zh-CN" sz="1600" b="1" dirty="0">
                <a:latin typeface="微软雅黑" panose="020B0503020204020204" pitchFamily="34" charset="-122"/>
                <a:ea typeface="微软雅黑" panose="020B0503020204020204" pitchFamily="34" charset="-122"/>
              </a:rPr>
              <a:t>的时空特征</a:t>
            </a:r>
            <a:r>
              <a:rPr lang="zh-CN" altLang="en-US" sz="1600" b="1" dirty="0">
                <a:latin typeface="微软雅黑" panose="020B0503020204020204" pitchFamily="34" charset="-122"/>
                <a:ea typeface="微软雅黑" panose="020B0503020204020204" pitchFamily="34" charset="-122"/>
              </a:rPr>
              <a:t>和脑生理信号</a:t>
            </a:r>
            <a:r>
              <a:rPr lang="zh-CN" sz="1600" b="1" dirty="0">
                <a:latin typeface="微软雅黑" panose="020B0503020204020204" pitchFamily="34" charset="-122"/>
                <a:ea typeface="微软雅黑" panose="020B0503020204020204" pitchFamily="34" charset="-122"/>
              </a:rPr>
              <a:t>与认知的关系</a:t>
            </a:r>
            <a:endParaRPr lang="zh-CN" altLang="en-US" sz="1600" b="1" dirty="0">
              <a:latin typeface="微软雅黑" panose="020B0503020204020204" pitchFamily="34" charset="-122"/>
              <a:ea typeface="微软雅黑" panose="020B0503020204020204" pitchFamily="34" charset="-122"/>
            </a:endParaRPr>
          </a:p>
          <a:p>
            <a:pPr marL="0" indent="0" latinLnBrk="0">
              <a:lnSpc>
                <a:spcPct val="150000"/>
              </a:lnSpc>
              <a:spcBef>
                <a:spcPts val="0"/>
              </a:spcBef>
              <a:buNone/>
            </a:pPr>
            <a:r>
              <a:rPr lang="en-US" altLang="zh-CN" sz="1600" dirty="0">
                <a:latin typeface="微软雅黑" panose="020B0503020204020204" pitchFamily="34" charset="-122"/>
                <a:ea typeface="微软雅黑" panose="020B0503020204020204" pitchFamily="34" charset="-122"/>
              </a:rPr>
              <a:t>      2 </a:t>
            </a:r>
            <a:r>
              <a:rPr lang="zh-CN" altLang="en-US" sz="1600" b="1" dirty="0">
                <a:latin typeface="微软雅黑" panose="020B0503020204020204" pitchFamily="34" charset="-122"/>
                <a:ea typeface="微软雅黑" panose="020B0503020204020204" pitchFamily="34" charset="-122"/>
              </a:rPr>
              <a:t>比较鼠标运动轨迹和手部运动轨迹</a:t>
            </a:r>
            <a:endParaRPr sz="1600" b="1" dirty="0">
              <a:latin typeface="微软雅黑" panose="020B0503020204020204" pitchFamily="34" charset="-122"/>
              <a:ea typeface="微软雅黑" panose="020B0503020204020204" pitchFamily="34" charset="-122"/>
            </a:endParaRPr>
          </a:p>
          <a:p>
            <a:pPr latinLnBrk="0">
              <a:lnSpc>
                <a:spcPct val="150000"/>
              </a:lnSpc>
              <a:spcBef>
                <a:spcPts val="0"/>
              </a:spcBef>
            </a:pPr>
            <a:r>
              <a:rPr lang="zh-CN" altLang="en-US" sz="1600" dirty="0">
                <a:latin typeface="微软雅黑" panose="020B0503020204020204" pitchFamily="34" charset="-122"/>
                <a:ea typeface="微软雅黑" panose="020B0503020204020204" pitchFamily="34" charset="-122"/>
              </a:rPr>
              <a:t>关键词：手势，运动轨迹，时空特征，认知加工</a:t>
            </a:r>
            <a:endParaRPr lang="zh-CN" altLang="en-US" sz="1600" dirty="0">
              <a:latin typeface="微软雅黑" panose="020B0503020204020204" pitchFamily="34" charset="-122"/>
              <a:ea typeface="微软雅黑" panose="020B0503020204020204" pitchFamily="34" charset="-122"/>
            </a:endParaRPr>
          </a:p>
        </p:txBody>
      </p:sp>
      <p:pic>
        <p:nvPicPr>
          <p:cNvPr id="361" name="图片 11"/>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5368290" y="1542910"/>
            <a:ext cx="3308350" cy="1161415"/>
          </a:xfrm>
          <a:prstGeom prst="rect">
            <a:avLst/>
          </a:prstGeom>
          <a:noFill/>
          <a:ln>
            <a:noFill/>
          </a:ln>
        </p:spPr>
      </p:pic>
      <p:pic>
        <p:nvPicPr>
          <p:cNvPr id="6" name="图片 5"/>
          <p:cNvPicPr>
            <a:picLocks noChangeAspect="1"/>
          </p:cNvPicPr>
          <p:nvPr>
            <p:custDataLst>
              <p:tags r:id="rId3"/>
            </p:custDataLst>
          </p:nvPr>
        </p:nvPicPr>
        <p:blipFill>
          <a:blip r:embed="rId4"/>
          <a:stretch>
            <a:fillRect/>
          </a:stretch>
        </p:blipFill>
        <p:spPr>
          <a:xfrm>
            <a:off x="5917965" y="2829620"/>
            <a:ext cx="2382354" cy="1576849"/>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t="2496"/>
          <a:stretch>
            <a:fillRect/>
          </a:stretch>
        </p:blipFill>
        <p:spPr>
          <a:xfrm>
            <a:off x="5949468" y="4437112"/>
            <a:ext cx="2366948" cy="15666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2</a:t>
            </a:r>
            <a:r>
              <a:rPr lang="zh-CN" altLang="en-US" sz="2800" dirty="0"/>
              <a:t> </a:t>
            </a:r>
            <a:r>
              <a:rPr lang="en-US" altLang="zh-CN" sz="2800" dirty="0"/>
              <a:t>AR</a:t>
            </a:r>
            <a:r>
              <a:rPr lang="zh-CN" altLang="en-US" sz="2800" dirty="0"/>
              <a:t>下用户运动对移动目标选择影响</a:t>
            </a:r>
            <a:endParaRPr lang="en-US" altLang="zh-CN" sz="2800" dirty="0"/>
          </a:p>
        </p:txBody>
      </p:sp>
      <p:sp>
        <p:nvSpPr>
          <p:cNvPr id="3" name="内容占位符 2"/>
          <p:cNvSpPr>
            <a:spLocks noGrp="1"/>
          </p:cNvSpPr>
          <p:nvPr>
            <p:ph idx="1"/>
          </p:nvPr>
        </p:nvSpPr>
        <p:spPr>
          <a:xfrm>
            <a:off x="533400" y="1295400"/>
            <a:ext cx="4398640" cy="5105400"/>
          </a:xfrm>
        </p:spPr>
        <p:txBody>
          <a:bodyPr/>
          <a:lstStyle/>
          <a:p>
            <a:r>
              <a:rPr lang="en-US" altLang="zh-CN" sz="2200" kern="0" dirty="0"/>
              <a:t>3D</a:t>
            </a:r>
            <a:r>
              <a:rPr lang="zh-CN" altLang="en-US" sz="2200" kern="0" dirty="0"/>
              <a:t>用户界面中，常需要用户在运动状态下完成动态交互任务，常见的用户运动如走路、跑步、跳跃状态。但这些运动状态对交互效率是否存在影响，影响的效应量多少并没有进行有效研究。因此以</a:t>
            </a:r>
            <a:r>
              <a:rPr lang="zh-CN" altLang="en-US" sz="2200" b="1" kern="0" dirty="0"/>
              <a:t>动态目标选择任务为例，分析</a:t>
            </a:r>
            <a:r>
              <a:rPr lang="en-US" altLang="zh-CN" sz="2200" b="1" kern="0" dirty="0"/>
              <a:t>AR</a:t>
            </a:r>
            <a:r>
              <a:rPr lang="zh-CN" altLang="en-US" sz="2200" b="1" kern="0" dirty="0"/>
              <a:t>场景下不同运动状态对动态目标选择效率的影响，对界面设计提出指导意见</a:t>
            </a:r>
            <a:r>
              <a:rPr lang="zh-CN" altLang="en-US" sz="2200" kern="0" dirty="0"/>
              <a:t>。</a:t>
            </a:r>
            <a:endParaRPr lang="en-US" altLang="zh-CN" sz="2200" kern="0" dirty="0"/>
          </a:p>
          <a:p>
            <a:r>
              <a:rPr lang="zh-CN" altLang="en-US" sz="2200" kern="0" dirty="0"/>
              <a:t>关键词：</a:t>
            </a:r>
            <a:r>
              <a:rPr lang="en-US" altLang="zh-CN" sz="2200" kern="0" dirty="0"/>
              <a:t>AR, </a:t>
            </a:r>
            <a:r>
              <a:rPr lang="zh-CN" altLang="en-US" sz="2200" kern="0" dirty="0"/>
              <a:t>运动状态、界面指导</a:t>
            </a:r>
            <a:endParaRPr lang="en-US" altLang="zh-CN" sz="2200" kern="0" dirty="0"/>
          </a:p>
        </p:txBody>
      </p:sp>
      <p:pic>
        <p:nvPicPr>
          <p:cNvPr id="5" name="图片 4"/>
          <p:cNvPicPr>
            <a:picLocks noChangeAspect="1"/>
          </p:cNvPicPr>
          <p:nvPr/>
        </p:nvPicPr>
        <p:blipFill>
          <a:blip r:embed="rId1"/>
          <a:stretch>
            <a:fillRect/>
          </a:stretch>
        </p:blipFill>
        <p:spPr>
          <a:xfrm>
            <a:off x="5005337" y="1664804"/>
            <a:ext cx="3797791" cy="1381190"/>
          </a:xfrm>
          <a:prstGeom prst="rect">
            <a:avLst/>
          </a:prstGeom>
        </p:spPr>
      </p:pic>
      <p:sp>
        <p:nvSpPr>
          <p:cNvPr id="6" name="文本框 5"/>
          <p:cNvSpPr txBox="1"/>
          <p:nvPr/>
        </p:nvSpPr>
        <p:spPr>
          <a:xfrm>
            <a:off x="6714431" y="3021855"/>
            <a:ext cx="1392357" cy="369332"/>
          </a:xfrm>
          <a:prstGeom prst="rect">
            <a:avLst/>
          </a:prstGeom>
          <a:noFill/>
        </p:spPr>
        <p:txBody>
          <a:bodyPr wrap="square" rtlCol="0">
            <a:spAutoFit/>
          </a:bodyPr>
          <a:lstStyle/>
          <a:p>
            <a:r>
              <a:rPr lang="zh-CN" altLang="en-US" dirty="0"/>
              <a:t>走路</a:t>
            </a:r>
            <a:endParaRPr lang="zh-CN" altLang="en-US" dirty="0"/>
          </a:p>
        </p:txBody>
      </p:sp>
      <p:pic>
        <p:nvPicPr>
          <p:cNvPr id="7" name="图片 6"/>
          <p:cNvPicPr>
            <a:picLocks noChangeAspect="1"/>
          </p:cNvPicPr>
          <p:nvPr/>
        </p:nvPicPr>
        <p:blipFill>
          <a:blip r:embed="rId2"/>
          <a:stretch>
            <a:fillRect/>
          </a:stretch>
        </p:blipFill>
        <p:spPr>
          <a:xfrm>
            <a:off x="4925156" y="3515075"/>
            <a:ext cx="3932610" cy="1152525"/>
          </a:xfrm>
          <a:prstGeom prst="rect">
            <a:avLst/>
          </a:prstGeom>
        </p:spPr>
      </p:pic>
      <p:sp>
        <p:nvSpPr>
          <p:cNvPr id="8" name="文本框 7"/>
          <p:cNvSpPr txBox="1"/>
          <p:nvPr/>
        </p:nvSpPr>
        <p:spPr>
          <a:xfrm>
            <a:off x="6742933" y="4878469"/>
            <a:ext cx="1392357" cy="369332"/>
          </a:xfrm>
          <a:prstGeom prst="rect">
            <a:avLst/>
          </a:prstGeom>
          <a:noFill/>
        </p:spPr>
        <p:txBody>
          <a:bodyPr wrap="square" rtlCol="0">
            <a:spAutoFit/>
          </a:bodyPr>
          <a:lstStyle/>
          <a:p>
            <a:r>
              <a:rPr lang="zh-CN" altLang="en-US" dirty="0"/>
              <a:t>跳跃</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9532" y="304800"/>
            <a:ext cx="7412868" cy="487363"/>
          </a:xfrm>
        </p:spPr>
        <p:txBody>
          <a:bodyPr/>
          <a:lstStyle/>
          <a:p>
            <a:r>
              <a:rPr lang="en-US" altLang="zh-CN" sz="2800" dirty="0"/>
              <a:t>3</a:t>
            </a:r>
            <a:r>
              <a:rPr lang="zh-CN" altLang="en-US" sz="2800" dirty="0"/>
              <a:t> </a:t>
            </a:r>
            <a:r>
              <a:rPr lang="en-US" altLang="zh-CN" sz="2800" dirty="0"/>
              <a:t>Support Intelligent Tutoring System Content Authoring with LLMs </a:t>
            </a:r>
            <a:endParaRPr lang="zh-CN" altLang="en-US" sz="2800" dirty="0"/>
          </a:p>
        </p:txBody>
      </p:sp>
      <p:sp>
        <p:nvSpPr>
          <p:cNvPr id="3" name="内容占位符 2"/>
          <p:cNvSpPr>
            <a:spLocks noGrp="1"/>
          </p:cNvSpPr>
          <p:nvPr>
            <p:ph idx="1"/>
          </p:nvPr>
        </p:nvSpPr>
        <p:spPr>
          <a:xfrm>
            <a:off x="359532" y="1124744"/>
            <a:ext cx="4716524" cy="5105400"/>
          </a:xfrm>
        </p:spPr>
        <p:txBody>
          <a:bodyPr/>
          <a:lstStyle/>
          <a:p>
            <a:pPr algn="just">
              <a:spcAft>
                <a:spcPts val="600"/>
              </a:spcAft>
            </a:pPr>
            <a:r>
              <a:rPr lang="zh-CN" altLang="en-US" sz="1800" dirty="0"/>
              <a:t>背景：智能辅导系统（</a:t>
            </a:r>
            <a:r>
              <a:rPr lang="en-US" altLang="zh-CN" sz="1800" dirty="0"/>
              <a:t>Intelligent</a:t>
            </a:r>
            <a:r>
              <a:rPr lang="zh-CN" altLang="en-US" sz="1800" dirty="0"/>
              <a:t> </a:t>
            </a:r>
            <a:r>
              <a:rPr lang="en-US" altLang="zh-CN" sz="1800" dirty="0"/>
              <a:t>Tutoring System, ITS</a:t>
            </a:r>
            <a:r>
              <a:rPr lang="zh-CN" altLang="en-US" sz="1800" dirty="0"/>
              <a:t>）被广泛的研究证明能够提高学生的学习效率。然而为智能辅导系统创作教学内容需要使用复杂的编辑工具，十分耗时。</a:t>
            </a:r>
            <a:endParaRPr lang="en-US" altLang="zh-CN" sz="1800" dirty="0"/>
          </a:p>
          <a:p>
            <a:pPr algn="just">
              <a:spcAft>
                <a:spcPts val="600"/>
              </a:spcAft>
            </a:pPr>
            <a:r>
              <a:rPr lang="zh-CN" altLang="en-US" sz="1800" dirty="0"/>
              <a:t>思路：新一代大语言模型（</a:t>
            </a:r>
            <a:r>
              <a:rPr lang="en-US" altLang="zh-CN" sz="1800" dirty="0"/>
              <a:t>LLMs</a:t>
            </a:r>
            <a:r>
              <a:rPr lang="zh-CN" altLang="en-US" sz="1800" dirty="0"/>
              <a:t>）在语言生成功能上实现了更高的性能水平，并被成功运用于写作等创作工作的辅助工具上。本项目</a:t>
            </a:r>
            <a:r>
              <a:rPr lang="zh-CN" altLang="en-US" sz="1800" b="1" dirty="0"/>
              <a:t>研究如何利用</a:t>
            </a:r>
            <a:r>
              <a:rPr lang="en-US" altLang="zh-CN" sz="1800" b="1" dirty="0"/>
              <a:t>LLMs</a:t>
            </a:r>
            <a:r>
              <a:rPr lang="zh-CN" altLang="en-US" sz="1800" b="1" dirty="0"/>
              <a:t>辅助</a:t>
            </a:r>
            <a:r>
              <a:rPr lang="en-US" altLang="zh-CN" sz="1800" b="1" dirty="0"/>
              <a:t>ITS</a:t>
            </a:r>
            <a:r>
              <a:rPr lang="zh-CN" altLang="en-US" sz="1800" b="1" dirty="0"/>
              <a:t>内容的创作</a:t>
            </a:r>
            <a:r>
              <a:rPr lang="zh-CN" altLang="en-US" sz="1800" dirty="0"/>
              <a:t>。</a:t>
            </a:r>
            <a:endParaRPr lang="en-US" altLang="zh-CN" sz="1800" dirty="0"/>
          </a:p>
          <a:p>
            <a:pPr algn="just">
              <a:spcAft>
                <a:spcPts val="600"/>
              </a:spcAft>
            </a:pPr>
            <a:r>
              <a:rPr lang="zh-CN" altLang="en-US" sz="1800" dirty="0"/>
              <a:t>实验设计：对比用户使用传统</a:t>
            </a:r>
            <a:r>
              <a:rPr lang="en-US" altLang="zh-CN" sz="1800" dirty="0"/>
              <a:t>ITS</a:t>
            </a:r>
            <a:r>
              <a:rPr lang="zh-CN" altLang="en-US" sz="1800" dirty="0"/>
              <a:t>内容编辑工具与</a:t>
            </a:r>
            <a:r>
              <a:rPr lang="en-US" altLang="zh-CN" sz="1800" dirty="0"/>
              <a:t>LLM</a:t>
            </a:r>
            <a:r>
              <a:rPr lang="zh-CN" altLang="en-US" sz="1800" dirty="0"/>
              <a:t>辅助编辑工具（已开发完成，待收集数据），</a:t>
            </a:r>
            <a:r>
              <a:rPr lang="zh-CN" altLang="en-US" sz="1800" b="1" dirty="0"/>
              <a:t>创作教学内容的用户体验与编辑产出</a:t>
            </a:r>
            <a:r>
              <a:rPr lang="zh-CN" altLang="en-US" sz="1800" dirty="0"/>
              <a:t>。</a:t>
            </a:r>
            <a:endParaRPr lang="en-US" altLang="zh-CN" sz="1800" dirty="0"/>
          </a:p>
          <a:p>
            <a:pPr algn="just">
              <a:spcAft>
                <a:spcPts val="600"/>
              </a:spcAft>
            </a:pPr>
            <a:r>
              <a:rPr lang="zh-CN" altLang="en-US" sz="1800" dirty="0"/>
              <a:t>评估指标：</a:t>
            </a:r>
            <a:r>
              <a:rPr lang="en-US" altLang="zh-CN" sz="1800" dirty="0"/>
              <a:t>Helpful, Ease, Enjoyable, Ownership, Controllable, Collaborative, Engagement</a:t>
            </a:r>
            <a:r>
              <a:rPr lang="zh-CN" altLang="en-US" sz="1800" dirty="0"/>
              <a:t>等。</a:t>
            </a:r>
            <a:endParaRPr lang="zh-CN" altLang="en-US" sz="1800" dirty="0"/>
          </a:p>
        </p:txBody>
      </p:sp>
      <p:pic>
        <p:nvPicPr>
          <p:cNvPr id="7" name="图片 6"/>
          <p:cNvPicPr>
            <a:picLocks noChangeAspect="1"/>
          </p:cNvPicPr>
          <p:nvPr/>
        </p:nvPicPr>
        <p:blipFill>
          <a:blip r:embed="rId1"/>
          <a:stretch>
            <a:fillRect/>
          </a:stretch>
        </p:blipFill>
        <p:spPr>
          <a:xfrm>
            <a:off x="5616116" y="2384884"/>
            <a:ext cx="2687887" cy="23403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4</a:t>
            </a:r>
            <a:r>
              <a:rPr lang="zh-CN" altLang="en-US" sz="2800" dirty="0"/>
              <a:t> 基于医学影像的诊断模型可解释性探索</a:t>
            </a:r>
            <a:endParaRPr lang="en-US" altLang="zh-CN" sz="2800" dirty="0"/>
          </a:p>
        </p:txBody>
      </p:sp>
      <p:sp>
        <p:nvSpPr>
          <p:cNvPr id="3" name="内容占位符 2"/>
          <p:cNvSpPr>
            <a:spLocks noGrp="1"/>
          </p:cNvSpPr>
          <p:nvPr>
            <p:ph idx="1"/>
          </p:nvPr>
        </p:nvSpPr>
        <p:spPr>
          <a:xfrm>
            <a:off x="533400" y="1295400"/>
            <a:ext cx="5082716" cy="5105400"/>
          </a:xfrm>
        </p:spPr>
        <p:txBody>
          <a:bodyPr/>
          <a:lstStyle/>
          <a:p>
            <a:r>
              <a:rPr lang="zh-CN" altLang="en-US" sz="2000" dirty="0"/>
              <a:t>近年来人工智能在诸多领域和学科中的广泛应用展现出了其卓越的性能，在医学领域产生发了诸多效果良好的辅助诊断模型，这种性能的提升通常需要牺牲模型的透明度来获取，医生难以参与决策，医生对模型难以产生信任，人工智能模型的复杂性和黑盒性质已成为其应用于医学领域最主要的瓶颈，导致人工智能模型在临床采用率低下。因此，</a:t>
            </a:r>
            <a:r>
              <a:rPr lang="zh-CN" altLang="en-US" sz="2000" b="1" dirty="0"/>
              <a:t>需要探索增强深度学习模型可解释性的有效方法，增强医生信任感，提高临床采用率。</a:t>
            </a:r>
            <a:endParaRPr lang="en-US" altLang="zh-CN" sz="2000" b="1" dirty="0"/>
          </a:p>
          <a:p>
            <a:endParaRPr lang="en-US" altLang="zh-CN" sz="2000" b="1" dirty="0"/>
          </a:p>
          <a:p>
            <a:r>
              <a:rPr lang="zh-CN" altLang="zh-CN" sz="2000" dirty="0"/>
              <a:t>关键字：</a:t>
            </a:r>
            <a:r>
              <a:rPr lang="zh-CN" altLang="en-US" sz="2000" dirty="0"/>
              <a:t>人工智能</a:t>
            </a:r>
            <a:r>
              <a:rPr lang="en-US" altLang="zh-CN" sz="2000" dirty="0"/>
              <a:t>; </a:t>
            </a:r>
            <a:r>
              <a:rPr lang="zh-CN" altLang="en-US" sz="2000" dirty="0"/>
              <a:t>机器学习</a:t>
            </a:r>
            <a:r>
              <a:rPr lang="en-US" altLang="zh-CN" sz="2000" dirty="0"/>
              <a:t>; </a:t>
            </a:r>
            <a:r>
              <a:rPr lang="zh-CN" altLang="en-US" sz="2000" dirty="0"/>
              <a:t>深度学习 </a:t>
            </a:r>
            <a:r>
              <a:rPr lang="en-US" altLang="zh-CN" sz="2000" dirty="0"/>
              <a:t>;</a:t>
            </a:r>
            <a:r>
              <a:rPr lang="zh-CN" altLang="en-US" sz="2000" dirty="0"/>
              <a:t>可解释性</a:t>
            </a:r>
            <a:r>
              <a:rPr lang="en-US" altLang="zh-CN" sz="2000" dirty="0"/>
              <a:t>;</a:t>
            </a:r>
            <a:endParaRPr lang="en-US" altLang="zh-CN" sz="2000" dirty="0"/>
          </a:p>
          <a:p>
            <a:pPr lvl="1"/>
            <a:endParaRPr lang="zh-CN" altLang="en-US" sz="2000" dirty="0"/>
          </a:p>
        </p:txBody>
      </p:sp>
      <p:pic>
        <p:nvPicPr>
          <p:cNvPr id="7" name="图片 6"/>
          <p:cNvPicPr>
            <a:picLocks noChangeAspect="1"/>
          </p:cNvPicPr>
          <p:nvPr/>
        </p:nvPicPr>
        <p:blipFill>
          <a:blip r:embed="rId1"/>
          <a:stretch>
            <a:fillRect/>
          </a:stretch>
        </p:blipFill>
        <p:spPr>
          <a:xfrm>
            <a:off x="5616116" y="1307010"/>
            <a:ext cx="3200174" cy="1931760"/>
          </a:xfrm>
          <a:prstGeom prst="rect">
            <a:avLst/>
          </a:prstGeom>
        </p:spPr>
      </p:pic>
      <p:pic>
        <p:nvPicPr>
          <p:cNvPr id="9" name="图片 8"/>
          <p:cNvPicPr>
            <a:picLocks noChangeAspect="1"/>
          </p:cNvPicPr>
          <p:nvPr/>
        </p:nvPicPr>
        <p:blipFill>
          <a:blip r:embed="rId2"/>
          <a:stretch>
            <a:fillRect/>
          </a:stretch>
        </p:blipFill>
        <p:spPr>
          <a:xfrm>
            <a:off x="5956769" y="3753617"/>
            <a:ext cx="2859521" cy="13226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38628" cy="487363"/>
          </a:xfrm>
        </p:spPr>
        <p:txBody>
          <a:bodyPr/>
          <a:lstStyle/>
          <a:p>
            <a:r>
              <a:rPr lang="en-US" altLang="zh-CN" sz="2800" dirty="0"/>
              <a:t>5</a:t>
            </a:r>
            <a:r>
              <a:rPr lang="zh-CN" altLang="en-US" sz="2800" dirty="0"/>
              <a:t> 理解不同视觉参与度对目标选择任务的影响</a:t>
            </a:r>
            <a:endParaRPr lang="en-US" altLang="zh-CN" sz="2800" dirty="0"/>
          </a:p>
        </p:txBody>
      </p:sp>
      <p:sp>
        <p:nvSpPr>
          <p:cNvPr id="3" name="内容占位符 2"/>
          <p:cNvSpPr>
            <a:spLocks noGrp="1"/>
          </p:cNvSpPr>
          <p:nvPr>
            <p:ph idx="1"/>
          </p:nvPr>
        </p:nvSpPr>
        <p:spPr>
          <a:xfrm>
            <a:off x="533400" y="1295400"/>
            <a:ext cx="5586772" cy="5105400"/>
          </a:xfrm>
        </p:spPr>
        <p:txBody>
          <a:bodyPr/>
          <a:lstStyle/>
          <a:p>
            <a:r>
              <a:rPr lang="zh-CN" altLang="en-US" sz="1800" dirty="0"/>
              <a:t>随着</a:t>
            </a:r>
            <a:r>
              <a:rPr lang="en-US" altLang="zh-CN" sz="1800" dirty="0"/>
              <a:t>Apple</a:t>
            </a:r>
            <a:r>
              <a:rPr lang="zh-CN" altLang="en-US" sz="1800" dirty="0"/>
              <a:t>推出 </a:t>
            </a:r>
            <a:r>
              <a:rPr lang="en-US" altLang="zh-CN" sz="1800" dirty="0"/>
              <a:t>Apple Vision Pro </a:t>
            </a:r>
            <a:r>
              <a:rPr lang="zh-CN" altLang="en-US" sz="1800" dirty="0"/>
              <a:t>，人类的办公方式可能会被颠覆，理解坐立状态下用户</a:t>
            </a:r>
            <a:r>
              <a:rPr lang="en-US" altLang="zh-CN" sz="1800" dirty="0"/>
              <a:t>VR/AR</a:t>
            </a:r>
            <a:r>
              <a:rPr lang="zh-CN" altLang="en-US" sz="1800" dirty="0"/>
              <a:t>环境下的交互行为，可以帮助我们更好的理解用户的行为规律，以辅助界面设计。</a:t>
            </a:r>
            <a:endParaRPr lang="en-US" altLang="zh-CN" sz="1800" dirty="0"/>
          </a:p>
          <a:p>
            <a:r>
              <a:rPr lang="zh-CN" altLang="en-US" sz="1800" dirty="0"/>
              <a:t>目标获取作为一项基本交互任务，如果用户不能准确地选择虚拟物体，许多交互任务就无法确定用户想要操作的对象，交互任务也就无法有效执行。</a:t>
            </a:r>
            <a:endParaRPr lang="en-US" altLang="zh-CN" sz="1800" dirty="0"/>
          </a:p>
          <a:p>
            <a:r>
              <a:rPr lang="zh-CN" altLang="en-US" sz="1800" dirty="0"/>
              <a:t>现有大多数目标选择过程都需要用户视觉的参与来搜索对象，但在专注于办公任务的情况下，用户的视觉参与降低会对用户选择精确性造成影响。</a:t>
            </a:r>
            <a:endParaRPr lang="en-US" altLang="zh-CN" sz="1800" dirty="0"/>
          </a:p>
          <a:p>
            <a:r>
              <a:rPr lang="zh-CN" altLang="en-US" sz="1800" dirty="0"/>
              <a:t>本研究的目的有两个，一是</a:t>
            </a:r>
            <a:r>
              <a:rPr lang="zh-CN" altLang="en-US" sz="1800" b="1" dirty="0"/>
              <a:t>研究</a:t>
            </a:r>
            <a:r>
              <a:rPr lang="en-US" altLang="zh-CN" sz="1800" b="1" dirty="0"/>
              <a:t>VR</a:t>
            </a:r>
            <a:r>
              <a:rPr lang="zh-CN" altLang="en-US" sz="1800" b="1" dirty="0"/>
              <a:t>环境中办公（坐姿）下用户不同视觉参与度对用户选择准确性的影响</a:t>
            </a:r>
            <a:r>
              <a:rPr lang="zh-CN" altLang="en-US" sz="1800" dirty="0"/>
              <a:t>；二是</a:t>
            </a:r>
            <a:r>
              <a:rPr lang="zh-CN" altLang="en-US" sz="1800" b="1" dirty="0"/>
              <a:t>构建合适的用户模型建模并解释用户的行为规律</a:t>
            </a:r>
            <a:r>
              <a:rPr lang="zh-CN" altLang="en-US" sz="1800" dirty="0"/>
              <a:t>。</a:t>
            </a:r>
            <a:endParaRPr lang="en-US" altLang="zh-CN" sz="1800" dirty="0"/>
          </a:p>
          <a:p>
            <a:r>
              <a:rPr lang="zh-CN" altLang="en-US" sz="1800" dirty="0"/>
              <a:t>需要一定的</a:t>
            </a:r>
            <a:r>
              <a:rPr lang="en-US" altLang="zh-CN" sz="1800" dirty="0"/>
              <a:t>Unity</a:t>
            </a:r>
            <a:r>
              <a:rPr lang="zh-CN" altLang="en-US" sz="1800" dirty="0"/>
              <a:t>开发能力，以及数据分析、建模能力。</a:t>
            </a:r>
            <a:endParaRPr lang="en-US" altLang="zh-CN" sz="1800" dirty="0"/>
          </a:p>
          <a:p>
            <a:r>
              <a:rPr lang="zh-CN" altLang="zh-CN" sz="1800" dirty="0"/>
              <a:t>关键词：</a:t>
            </a:r>
            <a:r>
              <a:rPr lang="zh-CN" altLang="en-US" sz="1800" dirty="0"/>
              <a:t>虚拟现实、目标选择、用户行为建模</a:t>
            </a:r>
            <a:endParaRPr lang="zh-CN" altLang="en-US" sz="1800" dirty="0"/>
          </a:p>
        </p:txBody>
      </p:sp>
      <p:pic>
        <p:nvPicPr>
          <p:cNvPr id="6" name="图片 5"/>
          <p:cNvPicPr>
            <a:picLocks noChangeAspect="1"/>
          </p:cNvPicPr>
          <p:nvPr/>
        </p:nvPicPr>
        <p:blipFill>
          <a:blip r:embed="rId1"/>
          <a:stretch>
            <a:fillRect/>
          </a:stretch>
        </p:blipFill>
        <p:spPr>
          <a:xfrm>
            <a:off x="6159929" y="1448780"/>
            <a:ext cx="2907815" cy="1635646"/>
          </a:xfrm>
          <a:prstGeom prst="rect">
            <a:avLst/>
          </a:prstGeom>
        </p:spPr>
      </p:pic>
      <p:pic>
        <p:nvPicPr>
          <p:cNvPr id="7" name="图片 6"/>
          <p:cNvPicPr>
            <a:picLocks noChangeAspect="1"/>
          </p:cNvPicPr>
          <p:nvPr/>
        </p:nvPicPr>
        <p:blipFill rotWithShape="1">
          <a:blip r:embed="rId2"/>
          <a:srcRect l="17443" r="20754" b="30313"/>
          <a:stretch>
            <a:fillRect/>
          </a:stretch>
        </p:blipFill>
        <p:spPr>
          <a:xfrm>
            <a:off x="6159929" y="3429000"/>
            <a:ext cx="2907815" cy="1838008"/>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318&quot;/&gt;&lt;/object&gt;&lt;object type=&quot;3&quot; unique_id=&quot;10005&quot;&gt;&lt;property id=&quot;20148&quot; value=&quot;5&quot;/&gt;&lt;property id=&quot;20300&quot; value=&quot;Slide 2 - &amp;quot;报告提纲&amp;quot;&quot;/&gt;&lt;property id=&quot;20307&quot; value=&quot;352&quot;/&gt;&lt;/object&gt;&lt;object type=&quot;3&quot; unique_id=&quot;10042&quot;&gt;&lt;property id=&quot;20148&quot; value=&quot;5&quot;/&gt;&lt;property id=&quot;20300&quot; value=&quot;Slide 33&quot;/&gt;&lt;property id=&quot;20307&quot; value=&quot;275&quot;/&gt;&lt;/object&gt;&lt;object type=&quot;3&quot; unique_id=&quot;14295&quot;&gt;&lt;property id=&quot;20148&quot; value=&quot;5&quot;/&gt;&lt;property id=&quot;20300&quot; value=&quot;Slide 4 - &amp;quot;立项依据—自然人机交互的重要性&amp;quot;&quot;/&gt;&lt;property id=&quot;20307&quot; value=&quot;537&quot;/&gt;&lt;/object&gt;&lt;object type=&quot;3&quot; unique_id=&quot;14296&quot;&gt;&lt;property id=&quot;20148&quot; value=&quot;5&quot;/&gt;&lt;property id=&quot;20300&quot; value=&quot;Slide 5 - &amp;quot;立项依据—现状与挑战&amp;quot;&quot;/&gt;&lt;property id=&quot;20307&quot; value=&quot;538&quot;/&gt;&lt;/object&gt;&lt;object type=&quot;3&quot; unique_id=&quot;14297&quot;&gt;&lt;property id=&quot;20148&quot; value=&quot;5&quot;/&gt;&lt;property id=&quot;20300&quot; value=&quot;Slide 6 - &amp;quot;立项依据—现状与挑战&amp;quot;&quot;/&gt;&lt;property id=&quot;20307&quot; value=&quot;510&quot;/&gt;&lt;/object&gt;&lt;object type=&quot;3&quot; unique_id=&quot;14298&quot;&gt;&lt;property id=&quot;20148&quot; value=&quot;5&quot;/&gt;&lt;property id=&quot;20300&quot; value=&quot;Slide 7&quot;/&gt;&lt;property id=&quot;20307&quot; value=&quot;541&quot;/&gt;&lt;/object&gt;&lt;object type=&quot;3&quot; unique_id=&quot;14299&quot;&gt;&lt;property id=&quot;20148&quot; value=&quot;5&quot;/&gt;&lt;property id=&quot;20300&quot; value=&quot;Slide 8 - &amp;quot;立项依据—现状与挑战&amp;quot;&quot;/&gt;&lt;property id=&quot;20307&quot; value=&quot;512&quot;/&gt;&lt;/object&gt;&lt;object type=&quot;3&quot; unique_id=&quot;14300&quot;&gt;&lt;property id=&quot;20148&quot; value=&quot;5&quot;/&gt;&lt;property id=&quot;20300&quot; value=&quot;Slide 9&quot;/&gt;&lt;property id=&quot;20307&quot; value=&quot;504&quot;/&gt;&lt;/object&gt;&lt;object type=&quot;3&quot; unique_id=&quot;14301&quot;&gt;&lt;property id=&quot;20148&quot; value=&quot;5&quot;/&gt;&lt;property id=&quot;20300&quot; value=&quot;Slide 10&quot;/&gt;&lt;property id=&quot;20307&quot; value=&quot;550&quot;/&gt;&lt;/object&gt;&lt;object type=&quot;3&quot; unique_id=&quot;14303&quot;&gt;&lt;property id=&quot;20148&quot; value=&quot;5&quot;/&gt;&lt;property id=&quot;20300&quot; value=&quot;Slide 11 - &amp;quot;研究意义&amp;quot;&quot;/&gt;&lt;property id=&quot;20307&quot; value=&quot;553&quot;/&gt;&lt;/object&gt;&lt;object type=&quot;3&quot; unique_id=&quot;14304&quot;&gt;&lt;property id=&quot;20148&quot; value=&quot;5&quot;/&gt;&lt;property id=&quot;20300&quot; value=&quot;Slide 12 - &amp;quot;关键科学问题&amp;quot;&quot;/&gt;&lt;property id=&quot;20307&quot; value=&quot;522&quot;/&gt;&lt;/object&gt;&lt;object type=&quot;3&quot; unique_id=&quot;14305&quot;&gt;&lt;property id=&quot;20148&quot; value=&quot;5&quot;/&gt;&lt;property id=&quot;20300&quot; value=&quot;Slide 13 - &amp;quot;研究内容&amp;quot;&quot;/&gt;&lt;property id=&quot;20307&quot; value=&quot;539&quot;/&gt;&lt;/object&gt;&lt;object type=&quot;3&quot; unique_id=&quot;14306&quot;&gt;&lt;property id=&quot;20148&quot; value=&quot;5&quot;/&gt;&lt;property id=&quot;20300&quot; value=&quot;Slide 14 - &amp;quot;研究目标&amp;quot;&quot;/&gt;&lt;property id=&quot;20307&quot; value=&quot;530&quot;/&gt;&lt;/object&gt;&lt;object type=&quot;3&quot; unique_id=&quot;14308&quot;&gt;&lt;property id=&quot;20148&quot; value=&quot;5&quot;/&gt;&lt;property id=&quot;20300&quot; value=&quot;Slide 16 - &amp;quot;研究方案：心理模型&amp;quot;&quot;/&gt;&lt;property id=&quot;20307&quot; value=&quot;475&quot;/&gt;&lt;/object&gt;&lt;object type=&quot;3&quot; unique_id=&quot;14309&quot;&gt;&lt;property id=&quot;20148&quot; value=&quot;5&quot;/&gt;&lt;property id=&quot;20300&quot; value=&quot;Slide 17 - &amp;quot;研究方案：运动模型&amp;quot;&quot;/&gt;&lt;property id=&quot;20307&quot; value=&quot;476&quot;/&gt;&lt;/object&gt;&lt;object type=&quot;3&quot; unique_id=&quot;14310&quot;&gt;&lt;property id=&quot;20148&quot; value=&quot;5&quot;/&gt;&lt;property id=&quot;20300&quot; value=&quot;Slide 18 - &amp;quot;研究方案：非确定信息感知与融合&amp;quot;&quot;/&gt;&lt;property id=&quot;20307&quot; value=&quot;515&quot;/&gt;&lt;/object&gt;&lt;object type=&quot;3&quot; unique_id=&quot;14311&quot;&gt;&lt;property id=&quot;20148&quot; value=&quot;5&quot;/&gt;&lt;property id=&quot;20300&quot; value=&quot;Slide 19 - &amp;quot;研究方案：基于概率图模型的实时推理&amp;quot;&quot;/&gt;&lt;property id=&quot;20307&quot; value=&quot;523&quot;/&gt;&lt;/object&gt;&lt;object type=&quot;3&quot; unique_id=&quot;14312&quot;&gt;&lt;property id=&quot;20148&quot; value=&quot;5&quot;/&gt;&lt;property id=&quot;20300&quot; value=&quot;Slide 20 - &amp;quot;研究方案：基于感知机理的沉浸感呈现&amp;quot;&quot;/&gt;&lt;property id=&quot;20307&quot; value=&quot;544&quot;/&gt;&lt;/object&gt;&lt;object type=&quot;3&quot; unique_id=&quot;14313&quot;&gt;&lt;property id=&quot;20148&quot; value=&quot;5&quot;/&gt;&lt;property id=&quot;20300&quot; value=&quot;Slide 21 - &amp;quot;创新之处&amp;quot;&quot;/&gt;&lt;property id=&quot;20307&quot; value=&quot;479&quot;/&gt;&lt;/object&gt;&lt;object type=&quot;3&quot; unique_id=&quot;14314&quot;&gt;&lt;property id=&quot;20148&quot; value=&quot;5&quot;/&gt;&lt;property id=&quot;20300&quot; value=&quot;Slide 22 - &amp;quot;预期成果&amp;quot;&quot;/&gt;&lt;property id=&quot;20307&quot; value=&quot;480&quot;/&gt;&lt;/object&gt;&lt;object type=&quot;3&quot; unique_id=&quot;14316&quot;&gt;&lt;property id=&quot;20148&quot; value=&quot;5&quot;/&gt;&lt;property id=&quot;20300&quot; value=&quot;Slide 23 - &amp;quot;研究队伍 – 课题申请人简介&amp;quot;&quot;/&gt;&lt;property id=&quot;20307&quot; value=&quot;534&quot;/&gt;&lt;/object&gt;&lt;object type=&quot;3&quot; unique_id=&quot;14317&quot;&gt;&lt;property id=&quot;20148&quot; value=&quot;5&quot;/&gt;&lt;property id=&quot;20300&quot; value=&quot;Slide 24 - &amp;quot;研究队伍-课题骨干简介&amp;quot;&quot;/&gt;&lt;property id=&quot;20307&quot; value=&quot;546&quot;/&gt;&lt;/object&gt;&lt;object type=&quot;3&quot; unique_id=&quot;14318&quot;&gt;&lt;property id=&quot;20148&quot; value=&quot;5&quot;/&gt;&lt;property id=&quot;20300&quot; value=&quot;Slide 25 - &amp;quot;研究基础&amp;quot;&quot;/&gt;&lt;property id=&quot;20307&quot; value=&quot;536&quot;/&gt;&lt;/object&gt;&lt;object type=&quot;3&quot; unique_id=&quot;14319&quot;&gt;&lt;property id=&quot;20148&quot; value=&quot;5&quot;/&gt;&lt;property id=&quot;20300&quot; value=&quot;Slide 26 - &amp;quot;研究基础 &amp;quot;&quot;/&gt;&lt;property id=&quot;20307&quot; value=&quot;483&quot;/&gt;&lt;/object&gt;&lt;object type=&quot;3&quot; unique_id=&quot;14320&quot;&gt;&lt;property id=&quot;20148&quot; value=&quot;5&quot;/&gt;&lt;property id=&quot;20300&quot; value=&quot;Slide 27 - &amp;quot;研究基础 &amp;quot;&quot;/&gt;&lt;property id=&quot;20307&quot; value=&quot;485&quot;/&gt;&lt;/object&gt;&lt;object type=&quot;3&quot; unique_id=&quot;14321&quot;&gt;&lt;property id=&quot;20148&quot; value=&quot;5&quot;/&gt;&lt;property id=&quot;20300&quot; value=&quot;Slide 28 - &amp;quot;研究基础：清华大学&amp;quot;&quot;/&gt;&lt;property id=&quot;20307&quot; value=&quot;545&quot;/&gt;&lt;/object&gt;&lt;object type=&quot;3&quot; unique_id=&quot;14322&quot;&gt;&lt;property id=&quot;20148&quot; value=&quot;5&quot;/&gt;&lt;property id=&quot;20300&quot; value=&quot;Slide 29 - &amp;quot;研究基础&amp;quot;&quot;/&gt;&lt;property id=&quot;20307&quot; value=&quot;487&quot;/&gt;&lt;/object&gt;&lt;object type=&quot;3&quot; unique_id=&quot;14323&quot;&gt;&lt;property id=&quot;20148&quot; value=&quot;5&quot;/&gt;&lt;property id=&quot;20300&quot; value=&quot;Slide 32 - &amp;quot;结束语&amp;quot;&quot;/&gt;&lt;property id=&quot;20307&quot; value=&quot;490&quot;/&gt;&lt;/object&gt;&lt;object type=&quot;3&quot; unique_id=&quot;15407&quot;&gt;&lt;property id=&quot;20148&quot; value=&quot;5&quot;/&gt;&lt;property id=&quot;20300&quot; value=&quot;Slide 15 - &amp;quot;总体研究方案&amp;quot;&quot;/&gt;&lt;property id=&quot;20307&quot; value=&quot;555&quot;/&gt;&lt;/object&gt;&lt;object type=&quot;3&quot; unique_id=&quot;16057&quot;&gt;&lt;property id=&quot;20148&quot; value=&quot;5&quot;/&gt;&lt;property id=&quot;20300&quot; value=&quot;Slide 3 - &amp;quot;立项依据—自然人机交互的重要性&amp;quot;&quot;/&gt;&lt;property id=&quot;20307&quot; value=&quot;556&quot;/&gt;&lt;/object&gt;&lt;object type=&quot;3&quot; unique_id=&quot;18098&quot;&gt;&lt;property id=&quot;20148&quot; value=&quot;5&quot;/&gt;&lt;property id=&quot;20300&quot; value=&quot;Slide 31 - &amp;quot;经费预算&amp;quot;&quot;/&gt;&lt;property id=&quot;20307&quot; value=&quot;557&quot;/&gt;&lt;/object&gt;&lt;object type=&quot;3&quot; unique_id=&quot;18239&quot;&gt;&lt;property id=&quot;20148&quot; value=&quot;5&quot;/&gt;&lt;property id=&quot;20300&quot; value=&quot;Slide 30 - &amp;quot;年度研究计划&amp;quot;&quot;/&gt;&lt;property id=&quot;20307&quot; value=&quot;558&quot;/&gt;&lt;/object&gt;&lt;/object&gt;&lt;/object&gt;&lt;/database&gt;"/>
  <p:tag name="SECTOMILLISECCONVERTED" val="1"/>
</p:tagLst>
</file>

<file path=ppt/theme/theme1.xml><?xml version="1.0" encoding="utf-8"?>
<a:theme xmlns:a="http://schemas.openxmlformats.org/drawingml/2006/main" name="272TGp_report_light最新">
  <a:themeElements>
    <a:clrScheme name="268TGp_future_light_ani_k 3">
      <a:dk1>
        <a:srgbClr val="000000"/>
      </a:dk1>
      <a:lt1>
        <a:srgbClr val="FFFFFF"/>
      </a:lt1>
      <a:dk2>
        <a:srgbClr val="003366"/>
      </a:dk2>
      <a:lt2>
        <a:srgbClr val="C0C0C0"/>
      </a:lt2>
      <a:accent1>
        <a:srgbClr val="A5A5A5"/>
      </a:accent1>
      <a:accent2>
        <a:srgbClr val="449CD8"/>
      </a:accent2>
      <a:accent3>
        <a:srgbClr val="FFFFFF"/>
      </a:accent3>
      <a:accent4>
        <a:srgbClr val="000000"/>
      </a:accent4>
      <a:accent5>
        <a:srgbClr val="CFCFCF"/>
      </a:accent5>
      <a:accent6>
        <a:srgbClr val="3D8DC4"/>
      </a:accent6>
      <a:hlink>
        <a:srgbClr val="19B3B3"/>
      </a:hlink>
      <a:folHlink>
        <a:srgbClr val="855ADA"/>
      </a:folHlink>
    </a:clrScheme>
    <a:fontScheme name="268TGp_future_light_ani_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68TGp_future_light_ani_k 1">
        <a:dk1>
          <a:srgbClr val="000000"/>
        </a:dk1>
        <a:lt1>
          <a:srgbClr val="FFFFFF"/>
        </a:lt1>
        <a:dk2>
          <a:srgbClr val="003366"/>
        </a:dk2>
        <a:lt2>
          <a:srgbClr val="C0C0C0"/>
        </a:lt2>
        <a:accent1>
          <a:srgbClr val="4EA7EA"/>
        </a:accent1>
        <a:accent2>
          <a:srgbClr val="93C052"/>
        </a:accent2>
        <a:accent3>
          <a:srgbClr val="FFFFFF"/>
        </a:accent3>
        <a:accent4>
          <a:srgbClr val="000000"/>
        </a:accent4>
        <a:accent5>
          <a:srgbClr val="B2D0F3"/>
        </a:accent5>
        <a:accent6>
          <a:srgbClr val="85AE49"/>
        </a:accent6>
        <a:hlink>
          <a:srgbClr val="9999FF"/>
        </a:hlink>
        <a:folHlink>
          <a:srgbClr val="855ADA"/>
        </a:folHlink>
      </a:clrScheme>
      <a:clrMap bg1="lt1" tx1="dk1" bg2="lt2" tx2="dk2" accent1="accent1" accent2="accent2" accent3="accent3" accent4="accent4" accent5="accent5" accent6="accent6" hlink="hlink" folHlink="folHlink"/>
    </a:extraClrScheme>
    <a:extraClrScheme>
      <a:clrScheme name="268TGp_future_light_ani_k 2">
        <a:dk1>
          <a:srgbClr val="000000"/>
        </a:dk1>
        <a:lt1>
          <a:srgbClr val="FFFFFF"/>
        </a:lt1>
        <a:dk2>
          <a:srgbClr val="003366"/>
        </a:dk2>
        <a:lt2>
          <a:srgbClr val="C0C0C0"/>
        </a:lt2>
        <a:accent1>
          <a:srgbClr val="DF6521"/>
        </a:accent1>
        <a:accent2>
          <a:srgbClr val="D7D03B"/>
        </a:accent2>
        <a:accent3>
          <a:srgbClr val="FFFFFF"/>
        </a:accent3>
        <a:accent4>
          <a:srgbClr val="000000"/>
        </a:accent4>
        <a:accent5>
          <a:srgbClr val="ECB8AB"/>
        </a:accent5>
        <a:accent6>
          <a:srgbClr val="C3BC35"/>
        </a:accent6>
        <a:hlink>
          <a:srgbClr val="188FB4"/>
        </a:hlink>
        <a:folHlink>
          <a:srgbClr val="A98FD9"/>
        </a:folHlink>
      </a:clrScheme>
      <a:clrMap bg1="lt1" tx1="dk1" bg2="lt2" tx2="dk2" accent1="accent1" accent2="accent2" accent3="accent3" accent4="accent4" accent5="accent5" accent6="accent6" hlink="hlink" folHlink="folHlink"/>
    </a:extraClrScheme>
    <a:extraClrScheme>
      <a:clrScheme name="268TGp_future_light_ani_k 3">
        <a:dk1>
          <a:srgbClr val="000000"/>
        </a:dk1>
        <a:lt1>
          <a:srgbClr val="FFFFFF"/>
        </a:lt1>
        <a:dk2>
          <a:srgbClr val="003366"/>
        </a:dk2>
        <a:lt2>
          <a:srgbClr val="C0C0C0"/>
        </a:lt2>
        <a:accent1>
          <a:srgbClr val="A5A5A5"/>
        </a:accent1>
        <a:accent2>
          <a:srgbClr val="449CD8"/>
        </a:accent2>
        <a:accent3>
          <a:srgbClr val="FFFFFF"/>
        </a:accent3>
        <a:accent4>
          <a:srgbClr val="000000"/>
        </a:accent4>
        <a:accent5>
          <a:srgbClr val="CFCFCF"/>
        </a:accent5>
        <a:accent6>
          <a:srgbClr val="3D8DC4"/>
        </a:accent6>
        <a:hlink>
          <a:srgbClr val="19B3B3"/>
        </a:hlink>
        <a:folHlink>
          <a:srgbClr val="855AD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272TGp_report_light最新</Template>
  <TotalTime>0</TotalTime>
  <Words>3135</Words>
  <Application>WPS 演示</Application>
  <PresentationFormat>On-screen Show (4:3)</PresentationFormat>
  <Paragraphs>114</Paragraphs>
  <Slides>15</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宋体</vt:lpstr>
      <vt:lpstr>Wingdings</vt:lpstr>
      <vt:lpstr>微软雅黑</vt:lpstr>
      <vt:lpstr>黑体</vt:lpstr>
      <vt:lpstr>Arial Unicode MS</vt:lpstr>
      <vt:lpstr>Calibri</vt:lpstr>
      <vt:lpstr>272TGp_report_light最新</vt:lpstr>
      <vt:lpstr>“人机交互”课程设计选题</vt:lpstr>
      <vt:lpstr>PowerPoint 演示文稿</vt:lpstr>
      <vt:lpstr>考核方式</vt:lpstr>
      <vt:lpstr>选题目录</vt:lpstr>
      <vt:lpstr>1 通过动态手势实时评估认知状态</vt:lpstr>
      <vt:lpstr>2 AR下用户运动对移动目标选择影响</vt:lpstr>
      <vt:lpstr>3 Support Intelligent Tutoring System Content Authoring with LLMs </vt:lpstr>
      <vt:lpstr>4 基于医学影像的诊断模型可解释性探索</vt:lpstr>
      <vt:lpstr>5 理解不同视觉参与度对目标选择任务的影响</vt:lpstr>
      <vt:lpstr>6 探索VR多人运动场景下动态多感官干预技术</vt:lpstr>
      <vt:lpstr>7 交互式辅助诊断系统研究</vt:lpstr>
      <vt:lpstr>8 探索将2D交互引入VR空间交互</vt:lpstr>
      <vt:lpstr>9 味、嗅觉交互模拟装置与可行性探究</vt:lpstr>
      <vt:lpstr>10 基于运动传感器（IMU）的步态检测与姿态建模</vt:lpstr>
      <vt:lpstr>11. 基于AI音乐生成的数字化行为干预治疗技术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FLYHIGH</dc:creator>
  <cp:lastModifiedBy>nobody</cp:lastModifiedBy>
  <cp:revision>2123</cp:revision>
  <dcterms:created xsi:type="dcterms:W3CDTF">2012-03-28T06:55:00Z</dcterms:created>
  <dcterms:modified xsi:type="dcterms:W3CDTF">2024-01-08T09:08:03Z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31ABEEC08A374BF79A85E7AB21E69FC6_13</vt:lpwstr>
  </property>
  <property fmtid="{D5CDD505-2E9C-101B-9397-08002B2CF9AE}" pid="3" name="KSOProductBuildVer">
    <vt:lpwstr>2052-12.1.0.16120</vt:lpwstr>
  </property>
</Properties>
</file>